
<file path=[Content_Types].xml><?xml version="1.0" encoding="utf-8"?>
<Types xmlns="http://schemas.openxmlformats.org/package/2006/content-types">
  <Default Extension="png" ContentType="image/png"/>
  <Default Extension="jpeg" ContentType="image/jpeg"/>
  <Default Extension="JPG" ContentType="image/.jp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5"/>
  </p:notesMasterIdLst>
  <p:handoutMasterIdLst>
    <p:handoutMasterId r:id="rId37"/>
  </p:handoutMasterIdLst>
  <p:sldIdLst>
    <p:sldId id="552" r:id="rId3"/>
    <p:sldId id="530" r:id="rId4"/>
    <p:sldId id="587" r:id="rId6"/>
    <p:sldId id="580" r:id="rId7"/>
    <p:sldId id="589" r:id="rId8"/>
    <p:sldId id="620" r:id="rId9"/>
    <p:sldId id="627" r:id="rId10"/>
    <p:sldId id="639" r:id="rId11"/>
    <p:sldId id="592" r:id="rId12"/>
    <p:sldId id="647" r:id="rId13"/>
    <p:sldId id="653" r:id="rId14"/>
    <p:sldId id="665" r:id="rId15"/>
    <p:sldId id="666" r:id="rId16"/>
    <p:sldId id="654" r:id="rId17"/>
    <p:sldId id="660" r:id="rId18"/>
    <p:sldId id="658" r:id="rId19"/>
    <p:sldId id="661" r:id="rId20"/>
    <p:sldId id="659" r:id="rId21"/>
    <p:sldId id="663" r:id="rId22"/>
    <p:sldId id="649" r:id="rId23"/>
    <p:sldId id="645" r:id="rId24"/>
    <p:sldId id="662" r:id="rId25"/>
    <p:sldId id="652" r:id="rId26"/>
    <p:sldId id="686" r:id="rId27"/>
    <p:sldId id="667" r:id="rId28"/>
    <p:sldId id="642" r:id="rId29"/>
    <p:sldId id="655" r:id="rId30"/>
    <p:sldId id="656" r:id="rId31"/>
    <p:sldId id="577" r:id="rId32"/>
    <p:sldId id="657" r:id="rId33"/>
    <p:sldId id="624" r:id="rId34"/>
    <p:sldId id="635" r:id="rId35"/>
    <p:sldId id="633" r:id="rId36"/>
  </p:sldIdLst>
  <p:sldSz cx="9144000" cy="5143500"/>
  <p:notesSz cx="6858000" cy="9144000"/>
  <p:embeddedFontLst>
    <p:embeddedFont>
      <p:font typeface="SimSun" panose="02010600030101010101" pitchFamily="2" charset="-122"/>
      <p:regular r:id="rId41"/>
    </p:embeddedFont>
    <p:embeddedFont>
      <p:font typeface="Lao UI" panose="020B0502040204020203" pitchFamily="34" charset="0"/>
      <p:regular r:id="rId42"/>
      <p:bold r:id="rId43"/>
    </p:embeddedFont>
    <p:embeddedFont>
      <p:font typeface="Microsoft YaHei" panose="020B0503020204020204" pitchFamily="34" charset="-122"/>
      <p:regular r:id="rId44"/>
    </p:embeddedFont>
    <p:embeddedFont>
      <p:font typeface="Calibri" panose="020F0502020204030204" pitchFamily="34" charset="0"/>
      <p:regular r:id="rId45"/>
      <p:bold r:id="rId46"/>
      <p:italic r:id="rId47"/>
      <p:boldItalic r:id="rId48"/>
    </p:embeddedFont>
    <p:embeddedFont>
      <p:font typeface="Calibri Light" panose="020F0302020204030204" charset="0"/>
      <p:regular r:id="rId49"/>
      <p:italic r:id="rId50"/>
    </p:embeddedFont>
    <p:embeddedFont>
      <p:font typeface="Consolas" panose="020B0609020204030204" charset="0"/>
      <p:regular r:id="rId51"/>
      <p:bold r:id="rId52"/>
      <p:italic r:id="rId53"/>
      <p:boldItalic r:id="rId54"/>
    </p:embeddedFont>
  </p:embeddedFontLst>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Lao UI" panose="020B0502040204020203" pitchFamily="34" charset="0"/>
        <a:ea typeface="Microsoft YaHei" panose="020B0503020204020204" pitchFamily="34"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Lao UI" panose="020B0502040204020203" pitchFamily="34" charset="0"/>
        <a:ea typeface="Microsoft YaHei" panose="020B0503020204020204" pitchFamily="34"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Lao UI" panose="020B0502040204020203" pitchFamily="34" charset="0"/>
        <a:ea typeface="Microsoft YaHei" panose="020B0503020204020204" pitchFamily="34"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Lao UI" panose="020B0502040204020203" pitchFamily="34" charset="0"/>
        <a:ea typeface="Microsoft YaHei" panose="020B0503020204020204" pitchFamily="34"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Lao UI" panose="020B0502040204020203" pitchFamily="34" charset="0"/>
        <a:ea typeface="Microsoft YaHei" panose="020B0503020204020204" pitchFamily="34" charset="-122"/>
        <a:cs typeface="+mn-cs"/>
      </a:defRPr>
    </a:lvl5pPr>
    <a:lvl6pPr marL="2286000" lvl="5"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Lao UI" panose="020B0502040204020203" pitchFamily="34" charset="0"/>
        <a:ea typeface="Microsoft YaHei" panose="020B0503020204020204" pitchFamily="34" charset="-122"/>
        <a:cs typeface="+mn-cs"/>
      </a:defRPr>
    </a:lvl6pPr>
    <a:lvl7pPr marL="2743200" lvl="6"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Lao UI" panose="020B0502040204020203" pitchFamily="34" charset="0"/>
        <a:ea typeface="Microsoft YaHei" panose="020B0503020204020204" pitchFamily="34" charset="-122"/>
        <a:cs typeface="+mn-cs"/>
      </a:defRPr>
    </a:lvl7pPr>
    <a:lvl8pPr marL="3200400" lvl="7"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Lao UI" panose="020B0502040204020203" pitchFamily="34" charset="0"/>
        <a:ea typeface="Microsoft YaHei" panose="020B0503020204020204" pitchFamily="34" charset="-122"/>
        <a:cs typeface="+mn-cs"/>
      </a:defRPr>
    </a:lvl8pPr>
    <a:lvl9pPr marL="3657600" lvl="8"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Lao UI" panose="020B0502040204020203" pitchFamily="34" charset="0"/>
        <a:ea typeface="Microsoft YaHei" panose="020B0503020204020204" pitchFamily="34" charset="-122"/>
        <a:cs typeface="+mn-cs"/>
      </a:defRPr>
    </a:lvl9pPr>
  </p:defaultTextStyle>
  <p:extLst>
    <p:ext uri="{521415D9-36F7-43E2-AB2F-B90AF26B5E84}">
      <p14:sectionLst xmlns:p14="http://schemas.microsoft.com/office/powerpoint/2010/main">
        <p14:section name="Kapitel 1" id="{6706650f-f0da-40cc-bdc9-0f48a8e6b5a8}">
          <p14:sldIdLst>
            <p14:sldId id="552"/>
            <p14:sldId id="530"/>
            <p14:sldId id="587"/>
            <p14:sldId id="580"/>
          </p14:sldIdLst>
        </p14:section>
        <p14:section name="Kapitel 2" id="{da666df9-40fe-4abc-b533-dc8df459b14b}">
          <p14:sldIdLst>
            <p14:sldId id="589"/>
            <p14:sldId id="620"/>
            <p14:sldId id="627"/>
            <p14:sldId id="639"/>
          </p14:sldIdLst>
        </p14:section>
        <p14:section name="Kapitel 3" id="{db34b455-e3e4-4c2d-b8f8-1e6f36035b0a}">
          <p14:sldIdLst>
            <p14:sldId id="592"/>
            <p14:sldId id="647"/>
            <p14:sldId id="653"/>
            <p14:sldId id="665"/>
            <p14:sldId id="666"/>
            <p14:sldId id="654"/>
            <p14:sldId id="660"/>
            <p14:sldId id="658"/>
            <p14:sldId id="661"/>
            <p14:sldId id="659"/>
            <p14:sldId id="663"/>
            <p14:sldId id="649"/>
            <p14:sldId id="645"/>
            <p14:sldId id="662"/>
            <p14:sldId id="652"/>
            <p14:sldId id="686"/>
            <p14:sldId id="667"/>
            <p14:sldId id="642"/>
            <p14:sldId id="655"/>
            <p14:sldId id="656"/>
            <p14:sldId id="577"/>
            <p14:sldId id="657"/>
          </p14:sldIdLst>
        </p14:section>
        <p14:section name="Anhang" id="{383ef8c2-bb67-46c9-a938-20f327cbaef2}">
          <p14:sldIdLst>
            <p14:sldId id="624"/>
            <p14:sldId id="635"/>
            <p14:sldId id="63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clrMru>
    <a:srgbClr val="ABABAB"/>
    <a:srgbClr val="AF8749"/>
    <a:srgbClr val="C6AA64"/>
    <a:srgbClr val="568D11"/>
    <a:srgbClr val="1A74CC"/>
    <a:srgbClr val="70BA16"/>
    <a:srgbClr val="82D81A"/>
    <a:srgbClr val="61A113"/>
    <a:srgbClr val="E093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4993"/>
    <p:restoredTop sz="92972"/>
  </p:normalViewPr>
  <p:slideViewPr>
    <p:cSldViewPr showGuides="1">
      <p:cViewPr varScale="1">
        <p:scale>
          <a:sx n="120" d="100"/>
          <a:sy n="120" d="100"/>
        </p:scale>
        <p:origin x="-162" y="-48"/>
      </p:cViewPr>
      <p:guideLst>
        <p:guide orient="horz" pos="1516"/>
        <p:guide pos="2969"/>
      </p:guideLst>
    </p:cSldViewPr>
  </p:slideViewPr>
  <p:notesTextViewPr>
    <p:cViewPr>
      <p:scale>
        <a:sx n="1" d="1"/>
        <a:sy n="1" d="1"/>
      </p:scale>
      <p:origin x="0" y="0"/>
    </p:cViewPr>
  </p:notesTextViewPr>
  <p:sorterViewPr showFormatting="0">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4" Type="http://schemas.openxmlformats.org/officeDocument/2006/relationships/font" Target="fonts/font14.fntdata"/><Relationship Id="rId53" Type="http://schemas.openxmlformats.org/officeDocument/2006/relationships/font" Target="fonts/font13.fntdata"/><Relationship Id="rId52" Type="http://schemas.openxmlformats.org/officeDocument/2006/relationships/font" Target="fonts/font12.fntdata"/><Relationship Id="rId51" Type="http://schemas.openxmlformats.org/officeDocument/2006/relationships/font" Target="fonts/font11.fntdata"/><Relationship Id="rId50" Type="http://schemas.openxmlformats.org/officeDocument/2006/relationships/font" Target="fonts/font10.fntdata"/><Relationship Id="rId5" Type="http://schemas.openxmlformats.org/officeDocument/2006/relationships/notesMaster" Target="notesMasters/notesMaster1.xml"/><Relationship Id="rId49" Type="http://schemas.openxmlformats.org/officeDocument/2006/relationships/font" Target="fonts/font9.fntdata"/><Relationship Id="rId48" Type="http://schemas.openxmlformats.org/officeDocument/2006/relationships/font" Target="fonts/font8.fntdata"/><Relationship Id="rId47" Type="http://schemas.openxmlformats.org/officeDocument/2006/relationships/font" Target="fonts/font7.fntdata"/><Relationship Id="rId46" Type="http://schemas.openxmlformats.org/officeDocument/2006/relationships/font" Target="fonts/font6.fntdata"/><Relationship Id="rId45" Type="http://schemas.openxmlformats.org/officeDocument/2006/relationships/font" Target="fonts/font5.fntdata"/><Relationship Id="rId44" Type="http://schemas.openxmlformats.org/officeDocument/2006/relationships/font" Target="fonts/font4.fntdata"/><Relationship Id="rId43" Type="http://schemas.openxmlformats.org/officeDocument/2006/relationships/font" Target="fonts/font3.fntdata"/><Relationship Id="rId42" Type="http://schemas.openxmlformats.org/officeDocument/2006/relationships/font" Target="fonts/font2.fntdata"/><Relationship Id="rId41" Type="http://schemas.openxmlformats.org/officeDocument/2006/relationships/font" Target="fonts/font1.fntdata"/><Relationship Id="rId40" Type="http://schemas.openxmlformats.org/officeDocument/2006/relationships/tableStyles" Target="tableStyles.xml"/><Relationship Id="rId4" Type="http://schemas.openxmlformats.org/officeDocument/2006/relationships/slide" Target="slides/slide2.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handoutMaster" Target="handoutMasters/handoutMaster1.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7D2A7BF6-C5C4-4205-9124-9156D5A0FF62}" type="doc">
      <dgm:prSet loTypeId="relationship" loCatId="relationship" qsTypeId="urn:microsoft.com/office/officeart/2005/8/quickstyle/simple2" qsCatId="simple" csTypeId="urn:microsoft.com/office/officeart/2005/8/colors/accent5_5" csCatId="accent1" phldr="0"/>
      <dgm:spPr/>
    </dgm:pt>
    <dgm:pt modelId="{9DD32921-4C93-4755-8DBC-C93D5A9C26AA}">
      <dgm:prSet phldrT="[Text]" phldr="0" custT="1"/>
      <dgm:spPr/>
      <dgm:t>
        <a:bodyPr vert="horz" wrap="square"/>
        <a:p>
          <a:pPr>
            <a:lnSpc>
              <a:spcPct val="100000"/>
            </a:lnSpc>
            <a:spcBef>
              <a:spcPct val="0"/>
            </a:spcBef>
            <a:spcAft>
              <a:spcPct val="35000"/>
            </a:spcAft>
          </a:pPr>
          <a:r>
            <a:rPr lang="de-DE" altLang="en-US" sz="1400" b="1">
              <a:latin typeface="Calibri" panose="020F0502020204030204" pitchFamily="34" charset="0"/>
              <a:cs typeface="Calibri" panose="020F0502020204030204" pitchFamily="34" charset="0"/>
              <a:sym typeface="+mn-ea"/>
            </a:rPr>
            <a:t>Gruppe 1: grundlegende Methoden</a:t>
          </a:r>
          <a:r>
            <a:rPr lang="en-US" sz="1300" b="1">
              <a:latin typeface="Calibri" panose="020F0502020204030204" pitchFamily="34" charset="0"/>
              <a:cs typeface="Calibri" panose="020F0502020204030204" pitchFamily="34" charset="0"/>
            </a:rPr>
            <a:t/>
          </a:r>
          <a:endParaRPr lang="en-US" sz="1300" b="1">
            <a:latin typeface="Calibri" panose="020F0502020204030204" pitchFamily="34" charset="0"/>
            <a:cs typeface="Calibri" panose="020F0502020204030204" pitchFamily="34" charset="0"/>
          </a:endParaRPr>
        </a:p>
      </dgm:t>
    </dgm:pt>
    <dgm:pt modelId="{E7BC373D-5454-4F08-B23A-12FA48E32AB9}" cxnId="{C11FA794-1D04-4E63-A9E3-FC1E0B9C9D74}" type="parTrans">
      <dgm:prSet/>
      <dgm:spPr/>
    </dgm:pt>
    <dgm:pt modelId="{7C979ACF-5070-4EAA-8EBC-4F3FA84673AE}" cxnId="{C11FA794-1D04-4E63-A9E3-FC1E0B9C9D74}" type="sibTrans">
      <dgm:prSet/>
      <dgm:spPr/>
    </dgm:pt>
    <dgm:pt modelId="{65F48770-481A-4163-AFC7-D503548ED498}">
      <dgm:prSet phldrT="[Text]" phldr="0" custT="1"/>
      <dgm:spPr/>
      <dgm:t>
        <a:bodyPr vert="horz" wrap="square"/>
        <a:p>
          <a:pPr eaLnBrk="1" fontAlgn="auto" latinLnBrk="0" hangingPunct="1">
            <a:lnSpc>
              <a:spcPct val="100000"/>
            </a:lnSpc>
            <a:spcBef>
              <a:spcPct val="0"/>
            </a:spcBef>
            <a:spcAft>
              <a:spcPts val="0"/>
            </a:spcAft>
          </a:pPr>
          <a:r>
            <a:rPr lang="de-DE" altLang="en-US" sz="1400">
              <a:latin typeface="Calibri Light" panose="020F0302020204030204" charset="0"/>
              <a:cs typeface="Calibri Light" panose="020F0302020204030204" charset="0"/>
            </a:rPr>
            <a:t>Gruppe 3:</a:t>
          </a:r>
          <a:r>
            <a:rPr lang="de-DE" altLang="en-US" sz="1400">
              <a:latin typeface="Calibri Light" panose="020F0302020204030204" charset="0"/>
              <a:cs typeface="Calibri Light" panose="020F0302020204030204" charset="0"/>
            </a:rPr>
            <a:t/>
          </a:r>
          <a:endParaRPr lang="de-DE" altLang="en-US" sz="1400">
            <a:latin typeface="Calibri Light" panose="020F0302020204030204" charset="0"/>
            <a:cs typeface="Calibri Light" panose="020F0302020204030204" charset="0"/>
          </a:endParaRPr>
        </a:p>
        <a:p>
          <a:pPr eaLnBrk="1" fontAlgn="auto" latinLnBrk="0" hangingPunct="1">
            <a:lnSpc>
              <a:spcPct val="100000"/>
            </a:lnSpc>
            <a:spcBef>
              <a:spcPct val="0"/>
            </a:spcBef>
            <a:spcAft>
              <a:spcPts val="0"/>
            </a:spcAft>
          </a:pPr>
          <a:r>
            <a:rPr lang="de-DE" altLang="en-US" sz="1400">
              <a:latin typeface="Calibri Light" panose="020F0302020204030204" charset="0"/>
              <a:cs typeface="Calibri Light" panose="020F0302020204030204" charset="0"/>
            </a:rPr>
            <a:t>Räumliche Methoden</a:t>
          </a:r>
          <a:r>
            <a:rPr lang="de-DE" altLang="en-US" sz="1400">
              <a:latin typeface="Calibri Light" panose="020F0302020204030204" charset="0"/>
              <a:cs typeface="Calibri Light" panose="020F0302020204030204" charset="0"/>
            </a:rPr>
            <a:t/>
          </a:r>
          <a:endParaRPr lang="de-DE" altLang="en-US" sz="1400">
            <a:latin typeface="Calibri Light" panose="020F0302020204030204" charset="0"/>
            <a:cs typeface="Calibri Light" panose="020F0302020204030204" charset="0"/>
          </a:endParaRPr>
        </a:p>
      </dgm:t>
    </dgm:pt>
    <dgm:pt modelId="{B0F50286-39B7-44BA-B5D7-218AF3B2E4E5}" cxnId="{8A9F6BAC-932F-472E-BB89-9C7DC065F9E6}" type="parTrans">
      <dgm:prSet/>
      <dgm:spPr/>
    </dgm:pt>
    <dgm:pt modelId="{1EAF902D-B9E5-4236-8885-C26B25E2D413}" cxnId="{8A9F6BAC-932F-472E-BB89-9C7DC065F9E6}" type="sibTrans">
      <dgm:prSet/>
      <dgm:spPr/>
    </dgm:pt>
    <dgm:pt modelId="{8FC2087B-DBAB-4B99-92CD-E346FD81DB06}">
      <dgm:prSet phldrT="[Text]" phldr="0" custT="1"/>
      <dgm:spPr/>
      <dgm:t>
        <a:bodyPr vert="horz" wrap="square"/>
        <a:p>
          <a:pPr>
            <a:lnSpc>
              <a:spcPct val="100000"/>
            </a:lnSpc>
            <a:spcBef>
              <a:spcPct val="0"/>
            </a:spcBef>
            <a:spcAft>
              <a:spcPct val="35000"/>
            </a:spcAft>
          </a:pPr>
          <a:r>
            <a:rPr lang="de-DE" altLang="en-US" sz="1400">
              <a:latin typeface="Calibri Light" panose="020F0302020204030204" charset="0"/>
              <a:cs typeface="Calibri Light" panose="020F0302020204030204" charset="0"/>
              <a:sym typeface="+mn-ea"/>
            </a:rPr>
            <a:t>Gruppe 2: Lage-beziehungen</a:t>
          </a:r>
          <a:r>
            <a:rPr lang="de-DE" altLang="en-US" sz="1400">
              <a:latin typeface="Calibri Light" panose="020F0302020204030204" charset="0"/>
              <a:cs typeface="Calibri Light" panose="020F0302020204030204" charset="0"/>
              <a:sym typeface="+mn-ea"/>
            </a:rPr>
            <a:t/>
          </a:r>
          <a:endParaRPr lang="de-DE" altLang="en-US" sz="1400">
            <a:latin typeface="Calibri Light" panose="020F0302020204030204" charset="0"/>
            <a:cs typeface="Calibri Light" panose="020F0302020204030204" charset="0"/>
            <a:sym typeface="+mn-ea"/>
          </a:endParaRPr>
        </a:p>
      </dgm:t>
    </dgm:pt>
    <dgm:pt modelId="{7BA47608-A888-42CD-AE60-06756AF5F262}" cxnId="{DD0653EC-97BF-404C-BEBF-EB6CD9CFC027}" type="parTrans">
      <dgm:prSet/>
      <dgm:spPr/>
    </dgm:pt>
    <dgm:pt modelId="{D4AA31C8-39A3-42E7-885F-549031C4BE38}" cxnId="{DD0653EC-97BF-404C-BEBF-EB6CD9CFC027}" type="sibTrans">
      <dgm:prSet/>
      <dgm:spPr/>
    </dgm:pt>
    <dgm:pt modelId="{389ABB26-7898-463D-9239-33CEB89F6AF7}" type="pres">
      <dgm:prSet presAssocID="{7D2A7BF6-C5C4-4205-9124-9156D5A0FF62}" presName="compositeShape" presStyleCnt="0">
        <dgm:presLayoutVars>
          <dgm:chMax val="7"/>
          <dgm:dir val="rev"/>
          <dgm:resizeHandles val="exact"/>
        </dgm:presLayoutVars>
      </dgm:prSet>
      <dgm:spPr/>
    </dgm:pt>
    <dgm:pt modelId="{9D0F1FAC-E2B7-47D9-AF9E-8567148D7A1D}" type="pres">
      <dgm:prSet presAssocID="{7D2A7BF6-C5C4-4205-9124-9156D5A0FF62}" presName="wedge1" presStyleLbl="node1" presStyleIdx="0" presStyleCnt="3"/>
      <dgm:spPr/>
    </dgm:pt>
    <dgm:pt modelId="{170B9FDA-8349-46CB-AD74-A643C221A342}" type="pres">
      <dgm:prSet presAssocID="{7D2A7BF6-C5C4-4205-9124-9156D5A0FF62}" presName="wedge1Tx" presStyleCnt="0">
        <dgm:presLayoutVars>
          <dgm:chMax val="0"/>
          <dgm:chPref val="0"/>
          <dgm:bulletEnabled val="1"/>
        </dgm:presLayoutVars>
      </dgm:prSet>
      <dgm:spPr/>
    </dgm:pt>
    <dgm:pt modelId="{E39900BC-8280-4B85-BA2D-D2EC42E5E3C8}" type="pres">
      <dgm:prSet presAssocID="{7D2A7BF6-C5C4-4205-9124-9156D5A0FF62}" presName="wedge2" presStyleLbl="node1" presStyleIdx="1" presStyleCnt="3"/>
      <dgm:spPr/>
    </dgm:pt>
    <dgm:pt modelId="{D228BC7F-53A7-491C-8EEB-093E1438ECD9}" type="pres">
      <dgm:prSet presAssocID="{7D2A7BF6-C5C4-4205-9124-9156D5A0FF62}" presName="wedge2Tx" presStyleCnt="0">
        <dgm:presLayoutVars>
          <dgm:chMax val="0"/>
          <dgm:chPref val="0"/>
          <dgm:bulletEnabled val="1"/>
        </dgm:presLayoutVars>
      </dgm:prSet>
      <dgm:spPr/>
    </dgm:pt>
    <dgm:pt modelId="{5CA0BC8A-FE97-4043-AD4F-D6CB2A4406DC}" type="pres">
      <dgm:prSet presAssocID="{7D2A7BF6-C5C4-4205-9124-9156D5A0FF62}" presName="wedge3" presStyleLbl="node1" presStyleIdx="2" presStyleCnt="3"/>
      <dgm:spPr/>
    </dgm:pt>
    <dgm:pt modelId="{B8E19202-8549-46AE-8EC0-72F2657E12EA}" type="pres">
      <dgm:prSet presAssocID="{7D2A7BF6-C5C4-4205-9124-9156D5A0FF62}" presName="wedge3Tx" presStyleCnt="0">
        <dgm:presLayoutVars>
          <dgm:chMax val="0"/>
          <dgm:chPref val="0"/>
          <dgm:bulletEnabled val="1"/>
        </dgm:presLayoutVars>
      </dgm:prSet>
      <dgm:spPr/>
    </dgm:pt>
  </dgm:ptLst>
  <dgm:cxnLst>
    <dgm:cxn modelId="{C11FA794-1D04-4E63-A9E3-FC1E0B9C9D74}" srcId="{7D2A7BF6-C5C4-4205-9124-9156D5A0FF62}" destId="{9DD32921-4C93-4755-8DBC-C93D5A9C26AA}" srcOrd="0" destOrd="0" parTransId="{E7BC373D-5454-4F08-B23A-12FA48E32AB9}" sibTransId="{7C979ACF-5070-4EAA-8EBC-4F3FA84673AE}"/>
    <dgm:cxn modelId="{8A9F6BAC-932F-472E-BB89-9C7DC065F9E6}" srcId="{7D2A7BF6-C5C4-4205-9124-9156D5A0FF62}" destId="{65F48770-481A-4163-AFC7-D503548ED498}" srcOrd="1" destOrd="0" parTransId="{B0F50286-39B7-44BA-B5D7-218AF3B2E4E5}" sibTransId="{1EAF902D-B9E5-4236-8885-C26B25E2D413}"/>
    <dgm:cxn modelId="{DD0653EC-97BF-404C-BEBF-EB6CD9CFC027}" srcId="{7D2A7BF6-C5C4-4205-9124-9156D5A0FF62}" destId="{8FC2087B-DBAB-4B99-92CD-E346FD81DB06}" srcOrd="2" destOrd="0" parTransId="{7BA47608-A888-42CD-AE60-06756AF5F262}" sibTransId="{D4AA31C8-39A3-42E7-885F-549031C4BE38}"/>
    <dgm:cxn modelId="{2247CD03-EC2D-42B4-A8E1-D1CCB3317F72}" type="presOf" srcId="{7D2A7BF6-C5C4-4205-9124-9156D5A0FF62}" destId="{389ABB26-7898-463D-9239-33CEB89F6AF7}" srcOrd="0" destOrd="0" presId="urn:microsoft.com/office/officeart/2005/8/layout/chart3"/>
    <dgm:cxn modelId="{0AB4DE06-4B5E-418A-89B0-F35D8C886A94}" type="presParOf" srcId="{389ABB26-7898-463D-9239-33CEB89F6AF7}" destId="{9D0F1FAC-E2B7-47D9-AF9E-8567148D7A1D}" srcOrd="0" destOrd="0" presId="urn:microsoft.com/office/officeart/2005/8/layout/chart3"/>
    <dgm:cxn modelId="{638ED504-BFC2-4706-ACE3-94BD837A5E58}" type="presOf" srcId="{8FC2087B-DBAB-4B99-92CD-E346FD81DB06}" destId="{9D0F1FAC-E2B7-47D9-AF9E-8567148D7A1D}" srcOrd="0" destOrd="0" presId="urn:microsoft.com/office/officeart/2005/8/layout/chart3"/>
    <dgm:cxn modelId="{E024708C-7406-47EE-8FE1-AADF592703D1}" type="presParOf" srcId="{389ABB26-7898-463D-9239-33CEB89F6AF7}" destId="{170B9FDA-8349-46CB-AD74-A643C221A342}" srcOrd="1" destOrd="0" presId="urn:microsoft.com/office/officeart/2005/8/layout/chart3"/>
    <dgm:cxn modelId="{B830C445-86EC-405A-88FC-72F2E84E829F}" type="presOf" srcId="{8FC2087B-DBAB-4B99-92CD-E346FD81DB06}" destId="{170B9FDA-8349-46CB-AD74-A643C221A342}" srcOrd="1" destOrd="0" presId="urn:microsoft.com/office/officeart/2005/8/layout/chart3"/>
    <dgm:cxn modelId="{08BBB0C8-2B1A-42B2-A428-9AA509CB3D90}" type="presParOf" srcId="{389ABB26-7898-463D-9239-33CEB89F6AF7}" destId="{E39900BC-8280-4B85-BA2D-D2EC42E5E3C8}" srcOrd="2" destOrd="0" presId="urn:microsoft.com/office/officeart/2005/8/layout/chart3"/>
    <dgm:cxn modelId="{D3B25A3C-177E-4CF9-8955-612EF86D12F7}" type="presOf" srcId="{65F48770-481A-4163-AFC7-D503548ED498}" destId="{E39900BC-8280-4B85-BA2D-D2EC42E5E3C8}" srcOrd="0" destOrd="0" presId="urn:microsoft.com/office/officeart/2005/8/layout/chart3"/>
    <dgm:cxn modelId="{ACE70CFD-9457-48CD-A746-46691741C5AF}" type="presParOf" srcId="{389ABB26-7898-463D-9239-33CEB89F6AF7}" destId="{D228BC7F-53A7-491C-8EEB-093E1438ECD9}" srcOrd="3" destOrd="0" presId="urn:microsoft.com/office/officeart/2005/8/layout/chart3"/>
    <dgm:cxn modelId="{8A2A1857-D86C-414C-9579-FB37891CDEE0}" type="presOf" srcId="{65F48770-481A-4163-AFC7-D503548ED498}" destId="{D228BC7F-53A7-491C-8EEB-093E1438ECD9}" srcOrd="1" destOrd="0" presId="urn:microsoft.com/office/officeart/2005/8/layout/chart3"/>
    <dgm:cxn modelId="{905AC5E7-8366-4DD4-9609-C9AAE075E136}" type="presParOf" srcId="{389ABB26-7898-463D-9239-33CEB89F6AF7}" destId="{5CA0BC8A-FE97-4043-AD4F-D6CB2A4406DC}" srcOrd="4" destOrd="0" presId="urn:microsoft.com/office/officeart/2005/8/layout/chart3"/>
    <dgm:cxn modelId="{AC130673-DAF5-451C-9B73-F9EAF4676A15}" type="presOf" srcId="{9DD32921-4C93-4755-8DBC-C93D5A9C26AA}" destId="{5CA0BC8A-FE97-4043-AD4F-D6CB2A4406DC}" srcOrd="0" destOrd="0" presId="urn:microsoft.com/office/officeart/2005/8/layout/chart3"/>
    <dgm:cxn modelId="{7F6F5BB5-8685-484E-AA66-289E1914900B}" type="presParOf" srcId="{389ABB26-7898-463D-9239-33CEB89F6AF7}" destId="{B8E19202-8549-46AE-8EC0-72F2657E12EA}" srcOrd="5" destOrd="0" presId="urn:microsoft.com/office/officeart/2005/8/layout/chart3"/>
    <dgm:cxn modelId="{B34F4354-4209-487A-BEB6-6D7C0D0ABDAC}" type="presOf" srcId="{9DD32921-4C93-4755-8DBC-C93D5A9C26AA}" destId="{B8E19202-8549-46AE-8EC0-72F2657E12EA}" srcOrd="1" destOrd="0" presId="urn:microsoft.com/office/officeart/2005/8/layout/chart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D2A7BF6-C5C4-4205-9124-9156D5A0FF62}" type="doc">
      <dgm:prSet loTypeId="relationship" loCatId="relationship" qsTypeId="urn:microsoft.com/office/officeart/2005/8/quickstyle/simple2" qsCatId="simple" csTypeId="urn:microsoft.com/office/officeart/2005/8/colors/accent5_5" csCatId="accent1" phldr="0"/>
      <dgm:spPr/>
    </dgm:pt>
    <dgm:pt modelId="{9DD32921-4C93-4755-8DBC-C93D5A9C26AA}">
      <dgm:prSet phldrT="[Text]" phldr="0" custT="1"/>
      <dgm:spPr/>
      <dgm:t>
        <a:bodyPr vert="horz" wrap="square"/>
        <a:p>
          <a:pPr>
            <a:lnSpc>
              <a:spcPct val="100000"/>
            </a:lnSpc>
            <a:spcBef>
              <a:spcPct val="0"/>
            </a:spcBef>
            <a:spcAft>
              <a:spcPct val="35000"/>
            </a:spcAft>
          </a:pPr>
          <a:r>
            <a:rPr lang="de-DE" altLang="en-US" sz="1400" b="1">
              <a:latin typeface="Calibri" panose="020F0502020204030204" pitchFamily="34" charset="0"/>
              <a:cs typeface="Calibri" panose="020F0502020204030204" pitchFamily="34" charset="0"/>
              <a:sym typeface="+mn-ea"/>
            </a:rPr>
            <a:t>G</a:t>
          </a:r>
          <a:r>
            <a:rPr lang="de-DE" altLang="en-US" sz="1400" b="1">
              <a:latin typeface="Calibri" panose="020F0502020204030204" pitchFamily="34" charset="0"/>
              <a:cs typeface="Calibri" panose="020F0502020204030204" pitchFamily="34" charset="0"/>
              <a:sym typeface="+mn-ea"/>
            </a:rPr>
            <a:t>ruppe 2: Lage-beziehungen</a:t>
          </a:r>
          <a:r>
            <a:rPr lang="de-DE" altLang="en-US" sz="1400" b="1">
              <a:latin typeface="Calibri" panose="020F0502020204030204" pitchFamily="34" charset="0"/>
              <a:cs typeface="Calibri" panose="020F0502020204030204" pitchFamily="34" charset="0"/>
              <a:sym typeface="+mn-ea"/>
            </a:rPr>
            <a:t/>
          </a:r>
          <a:endParaRPr lang="de-DE" altLang="en-US" sz="1400" b="1">
            <a:latin typeface="Calibri" panose="020F0502020204030204" pitchFamily="34" charset="0"/>
            <a:cs typeface="Calibri" panose="020F0502020204030204" pitchFamily="34" charset="0"/>
            <a:sym typeface="+mn-ea"/>
          </a:endParaRPr>
        </a:p>
      </dgm:t>
    </dgm:pt>
    <dgm:pt modelId="{E7BC373D-5454-4F08-B23A-12FA48E32AB9}" cxnId="{58DEB6A5-C686-4B6B-B6C5-C233340C9DC1}" type="parTrans">
      <dgm:prSet/>
      <dgm:spPr/>
    </dgm:pt>
    <dgm:pt modelId="{7C979ACF-5070-4EAA-8EBC-4F3FA84673AE}" cxnId="{58DEB6A5-C686-4B6B-B6C5-C233340C9DC1}" type="sibTrans">
      <dgm:prSet/>
      <dgm:spPr/>
    </dgm:pt>
    <dgm:pt modelId="{65F48770-481A-4163-AFC7-D503548ED498}">
      <dgm:prSet phldrT="[Text]" phldr="0" custT="1"/>
      <dgm:spPr/>
      <dgm:t>
        <a:bodyPr vert="horz" wrap="square"/>
        <a:p>
          <a:pPr eaLnBrk="1" fontAlgn="auto" latinLnBrk="0" hangingPunct="1">
            <a:lnSpc>
              <a:spcPct val="100000"/>
            </a:lnSpc>
            <a:spcBef>
              <a:spcPct val="0"/>
            </a:spcBef>
            <a:spcAft>
              <a:spcPts val="0"/>
            </a:spcAft>
          </a:pPr>
          <a:r>
            <a:rPr lang="de-DE" altLang="en-US" sz="1400">
              <a:latin typeface="Calibri Light" panose="020F0302020204030204" charset="0"/>
              <a:cs typeface="Calibri Light" panose="020F0302020204030204" charset="0"/>
            </a:rPr>
            <a:t>Gruppe 3:</a:t>
          </a:r>
          <a:r>
            <a:rPr lang="de-DE" altLang="en-US" sz="1400">
              <a:latin typeface="Calibri Light" panose="020F0302020204030204" charset="0"/>
              <a:cs typeface="Calibri Light" panose="020F0302020204030204" charset="0"/>
            </a:rPr>
            <a:t/>
          </a:r>
          <a:endParaRPr lang="de-DE" altLang="en-US" sz="1400">
            <a:latin typeface="Calibri Light" panose="020F0302020204030204" charset="0"/>
            <a:cs typeface="Calibri Light" panose="020F0302020204030204" charset="0"/>
          </a:endParaRPr>
        </a:p>
        <a:p>
          <a:pPr eaLnBrk="1" fontAlgn="auto" latinLnBrk="0" hangingPunct="1">
            <a:lnSpc>
              <a:spcPct val="100000"/>
            </a:lnSpc>
            <a:spcBef>
              <a:spcPct val="0"/>
            </a:spcBef>
            <a:spcAft>
              <a:spcPts val="0"/>
            </a:spcAft>
          </a:pPr>
          <a:r>
            <a:rPr lang="de-DE" altLang="en-US" sz="1400">
              <a:latin typeface="Calibri Light" panose="020F0302020204030204" charset="0"/>
              <a:cs typeface="Calibri Light" panose="020F0302020204030204" charset="0"/>
            </a:rPr>
            <a:t>Räumliche Methoden</a:t>
          </a:r>
          <a:r>
            <a:rPr lang="de-DE" altLang="en-US" sz="1400">
              <a:latin typeface="Calibri Light" panose="020F0302020204030204" charset="0"/>
              <a:cs typeface="Calibri Light" panose="020F0302020204030204" charset="0"/>
            </a:rPr>
            <a:t/>
          </a:r>
          <a:endParaRPr lang="de-DE" altLang="en-US" sz="1400">
            <a:latin typeface="Calibri Light" panose="020F0302020204030204" charset="0"/>
            <a:cs typeface="Calibri Light" panose="020F0302020204030204" charset="0"/>
          </a:endParaRPr>
        </a:p>
      </dgm:t>
    </dgm:pt>
    <dgm:pt modelId="{B0F50286-39B7-44BA-B5D7-218AF3B2E4E5}" cxnId="{7648ADF5-C25E-4174-81E1-F78038C1C6D8}" type="parTrans">
      <dgm:prSet/>
      <dgm:spPr/>
    </dgm:pt>
    <dgm:pt modelId="{1EAF902D-B9E5-4236-8885-C26B25E2D413}" cxnId="{7648ADF5-C25E-4174-81E1-F78038C1C6D8}" type="sibTrans">
      <dgm:prSet/>
      <dgm:spPr/>
    </dgm:pt>
    <dgm:pt modelId="{8FC2087B-DBAB-4B99-92CD-E346FD81DB06}">
      <dgm:prSet phldrT="[Text]" phldr="0" custT="1"/>
      <dgm:spPr/>
      <dgm:t>
        <a:bodyPr vert="horz" wrap="square"/>
        <a:p>
          <a:pPr>
            <a:lnSpc>
              <a:spcPct val="100000"/>
            </a:lnSpc>
            <a:spcBef>
              <a:spcPct val="0"/>
            </a:spcBef>
            <a:spcAft>
              <a:spcPct val="35000"/>
            </a:spcAft>
          </a:pPr>
          <a:r>
            <a:rPr lang="de-DE" altLang="en-US" sz="1400">
              <a:latin typeface="Calibri Light" panose="020F0302020204030204" charset="0"/>
              <a:cs typeface="Calibri Light" panose="020F0302020204030204" charset="0"/>
              <a:sym typeface="+mn-ea"/>
            </a:rPr>
            <a:t>Gruppe 1: grundlegende Methoden</a:t>
          </a:r>
          <a:r>
            <a:rPr lang="de-DE" altLang="en-US" sz="1400">
              <a:latin typeface="Calibri Light" panose="020F0302020204030204" charset="0"/>
              <a:cs typeface="Calibri Light" panose="020F0302020204030204" charset="0"/>
              <a:sym typeface="+mn-ea"/>
            </a:rPr>
            <a:t/>
          </a:r>
          <a:endParaRPr lang="de-DE" altLang="en-US" sz="1400">
            <a:latin typeface="Calibri Light" panose="020F0302020204030204" charset="0"/>
            <a:cs typeface="Calibri Light" panose="020F0302020204030204" charset="0"/>
            <a:sym typeface="+mn-ea"/>
          </a:endParaRPr>
        </a:p>
      </dgm:t>
    </dgm:pt>
    <dgm:pt modelId="{7BA47608-A888-42CD-AE60-06756AF5F262}" cxnId="{5526C958-37D8-4F90-A2B4-914457BB7AD7}" type="parTrans">
      <dgm:prSet/>
      <dgm:spPr/>
    </dgm:pt>
    <dgm:pt modelId="{D4AA31C8-39A3-42E7-885F-549031C4BE38}" cxnId="{5526C958-37D8-4F90-A2B4-914457BB7AD7}" type="sibTrans">
      <dgm:prSet/>
      <dgm:spPr/>
    </dgm:pt>
    <dgm:pt modelId="{389ABB26-7898-463D-9239-33CEB89F6AF7}" type="pres">
      <dgm:prSet presAssocID="{7D2A7BF6-C5C4-4205-9124-9156D5A0FF62}" presName="compositeShape" presStyleCnt="0">
        <dgm:presLayoutVars>
          <dgm:chMax val="7"/>
          <dgm:dir/>
          <dgm:resizeHandles val="exact"/>
        </dgm:presLayoutVars>
      </dgm:prSet>
      <dgm:spPr/>
    </dgm:pt>
    <dgm:pt modelId="{9D0F1FAC-E2B7-47D9-AF9E-8567148D7A1D}" type="pres">
      <dgm:prSet presAssocID="{7D2A7BF6-C5C4-4205-9124-9156D5A0FF62}" presName="wedge1" presStyleLbl="node1" presStyleIdx="0" presStyleCnt="3"/>
      <dgm:spPr/>
    </dgm:pt>
    <dgm:pt modelId="{170B9FDA-8349-46CB-AD74-A643C221A342}" type="pres">
      <dgm:prSet presAssocID="{7D2A7BF6-C5C4-4205-9124-9156D5A0FF62}" presName="wedge1Tx" presStyleCnt="0">
        <dgm:presLayoutVars>
          <dgm:chMax val="0"/>
          <dgm:chPref val="0"/>
          <dgm:bulletEnabled val="1"/>
        </dgm:presLayoutVars>
      </dgm:prSet>
      <dgm:spPr/>
    </dgm:pt>
    <dgm:pt modelId="{E39900BC-8280-4B85-BA2D-D2EC42E5E3C8}" type="pres">
      <dgm:prSet presAssocID="{7D2A7BF6-C5C4-4205-9124-9156D5A0FF62}" presName="wedge2" presStyleLbl="node1" presStyleIdx="1" presStyleCnt="3"/>
      <dgm:spPr/>
    </dgm:pt>
    <dgm:pt modelId="{D228BC7F-53A7-491C-8EEB-093E1438ECD9}" type="pres">
      <dgm:prSet presAssocID="{7D2A7BF6-C5C4-4205-9124-9156D5A0FF62}" presName="wedge2Tx" presStyleCnt="0">
        <dgm:presLayoutVars>
          <dgm:chMax val="0"/>
          <dgm:chPref val="0"/>
          <dgm:bulletEnabled val="1"/>
        </dgm:presLayoutVars>
      </dgm:prSet>
      <dgm:spPr/>
    </dgm:pt>
    <dgm:pt modelId="{5CA0BC8A-FE97-4043-AD4F-D6CB2A4406DC}" type="pres">
      <dgm:prSet presAssocID="{7D2A7BF6-C5C4-4205-9124-9156D5A0FF62}" presName="wedge3" presStyleLbl="node1" presStyleIdx="2" presStyleCnt="3"/>
      <dgm:spPr/>
    </dgm:pt>
    <dgm:pt modelId="{B8E19202-8549-46AE-8EC0-72F2657E12EA}" type="pres">
      <dgm:prSet presAssocID="{7D2A7BF6-C5C4-4205-9124-9156D5A0FF62}" presName="wedge3Tx" presStyleCnt="0">
        <dgm:presLayoutVars>
          <dgm:chMax val="0"/>
          <dgm:chPref val="0"/>
          <dgm:bulletEnabled val="1"/>
        </dgm:presLayoutVars>
      </dgm:prSet>
      <dgm:spPr/>
    </dgm:pt>
  </dgm:ptLst>
  <dgm:cxnLst>
    <dgm:cxn modelId="{58DEB6A5-C686-4B6B-B6C5-C233340C9DC1}" srcId="{7D2A7BF6-C5C4-4205-9124-9156D5A0FF62}" destId="{9DD32921-4C93-4755-8DBC-C93D5A9C26AA}" srcOrd="0" destOrd="0" parTransId="{E7BC373D-5454-4F08-B23A-12FA48E32AB9}" sibTransId="{7C979ACF-5070-4EAA-8EBC-4F3FA84673AE}"/>
    <dgm:cxn modelId="{7648ADF5-C25E-4174-81E1-F78038C1C6D8}" srcId="{7D2A7BF6-C5C4-4205-9124-9156D5A0FF62}" destId="{65F48770-481A-4163-AFC7-D503548ED498}" srcOrd="1" destOrd="0" parTransId="{B0F50286-39B7-44BA-B5D7-218AF3B2E4E5}" sibTransId="{1EAF902D-B9E5-4236-8885-C26B25E2D413}"/>
    <dgm:cxn modelId="{5526C958-37D8-4F90-A2B4-914457BB7AD7}" srcId="{7D2A7BF6-C5C4-4205-9124-9156D5A0FF62}" destId="{8FC2087B-DBAB-4B99-92CD-E346FD81DB06}" srcOrd="2" destOrd="0" parTransId="{7BA47608-A888-42CD-AE60-06756AF5F262}" sibTransId="{D4AA31C8-39A3-42E7-885F-549031C4BE38}"/>
    <dgm:cxn modelId="{4C1FCFA6-3522-4476-BD15-5D8C3BB9571E}" type="presOf" srcId="{7D2A7BF6-C5C4-4205-9124-9156D5A0FF62}" destId="{389ABB26-7898-463D-9239-33CEB89F6AF7}" srcOrd="0" destOrd="0" presId="urn:microsoft.com/office/officeart/2005/8/layout/chart3"/>
    <dgm:cxn modelId="{7C6C24F9-797B-4F2F-8445-BF916C656E2E}" type="presParOf" srcId="{389ABB26-7898-463D-9239-33CEB89F6AF7}" destId="{9D0F1FAC-E2B7-47D9-AF9E-8567148D7A1D}" srcOrd="0" destOrd="0" presId="urn:microsoft.com/office/officeart/2005/8/layout/chart3"/>
    <dgm:cxn modelId="{2C86E62C-D4F2-47D8-8145-FDF044E12AD0}" type="presOf" srcId="{9DD32921-4C93-4755-8DBC-C93D5A9C26AA}" destId="{9D0F1FAC-E2B7-47D9-AF9E-8567148D7A1D}" srcOrd="0" destOrd="0" presId="urn:microsoft.com/office/officeart/2005/8/layout/chart3"/>
    <dgm:cxn modelId="{AAA662BB-1F6B-4BFD-90D9-0EEDCF5448A3}" type="presParOf" srcId="{389ABB26-7898-463D-9239-33CEB89F6AF7}" destId="{170B9FDA-8349-46CB-AD74-A643C221A342}" srcOrd="1" destOrd="0" presId="urn:microsoft.com/office/officeart/2005/8/layout/chart3"/>
    <dgm:cxn modelId="{4D0509A4-4FF7-4D31-BE8F-7B99EE69CEFD}" type="presOf" srcId="{9DD32921-4C93-4755-8DBC-C93D5A9C26AA}" destId="{170B9FDA-8349-46CB-AD74-A643C221A342}" srcOrd="1" destOrd="0" presId="urn:microsoft.com/office/officeart/2005/8/layout/chart3"/>
    <dgm:cxn modelId="{DF059A6C-BD66-42DC-BF42-36F1F5116339}" type="presParOf" srcId="{389ABB26-7898-463D-9239-33CEB89F6AF7}" destId="{E39900BC-8280-4B85-BA2D-D2EC42E5E3C8}" srcOrd="2" destOrd="0" presId="urn:microsoft.com/office/officeart/2005/8/layout/chart3"/>
    <dgm:cxn modelId="{0BB3B5D5-C343-4741-9E4D-A8A01EAC8C8E}" type="presOf" srcId="{65F48770-481A-4163-AFC7-D503548ED498}" destId="{E39900BC-8280-4B85-BA2D-D2EC42E5E3C8}" srcOrd="0" destOrd="0" presId="urn:microsoft.com/office/officeart/2005/8/layout/chart3"/>
    <dgm:cxn modelId="{BFC45EFB-CAC0-4D5A-9D57-6E01464039C9}" type="presParOf" srcId="{389ABB26-7898-463D-9239-33CEB89F6AF7}" destId="{D228BC7F-53A7-491C-8EEB-093E1438ECD9}" srcOrd="3" destOrd="0" presId="urn:microsoft.com/office/officeart/2005/8/layout/chart3"/>
    <dgm:cxn modelId="{98E51B60-7A34-44BB-9B0F-71646B1D554C}" type="presOf" srcId="{65F48770-481A-4163-AFC7-D503548ED498}" destId="{D228BC7F-53A7-491C-8EEB-093E1438ECD9}" srcOrd="1" destOrd="0" presId="urn:microsoft.com/office/officeart/2005/8/layout/chart3"/>
    <dgm:cxn modelId="{D0B2D5F1-9F05-4CEC-92DB-393BDC658F92}" type="presParOf" srcId="{389ABB26-7898-463D-9239-33CEB89F6AF7}" destId="{5CA0BC8A-FE97-4043-AD4F-D6CB2A4406DC}" srcOrd="4" destOrd="0" presId="urn:microsoft.com/office/officeart/2005/8/layout/chart3"/>
    <dgm:cxn modelId="{074FABA8-C540-484B-B6E0-C811F31B61D7}" type="presOf" srcId="{8FC2087B-DBAB-4B99-92CD-E346FD81DB06}" destId="{5CA0BC8A-FE97-4043-AD4F-D6CB2A4406DC}" srcOrd="0" destOrd="0" presId="urn:microsoft.com/office/officeart/2005/8/layout/chart3"/>
    <dgm:cxn modelId="{895CB618-E4EC-4494-A845-CF14D7E80BAF}" type="presParOf" srcId="{389ABB26-7898-463D-9239-33CEB89F6AF7}" destId="{B8E19202-8549-46AE-8EC0-72F2657E12EA}" srcOrd="5" destOrd="0" presId="urn:microsoft.com/office/officeart/2005/8/layout/chart3"/>
    <dgm:cxn modelId="{B1ACA15A-07A0-4B45-B4B0-B62335D75E7D}" type="presOf" srcId="{8FC2087B-DBAB-4B99-92CD-E346FD81DB06}" destId="{B8E19202-8549-46AE-8EC0-72F2657E12EA}" srcOrd="1" destOrd="0" presId="urn:microsoft.com/office/officeart/2005/8/layout/chart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D2A7BF6-C5C4-4205-9124-9156D5A0FF62}" type="doc">
      <dgm:prSet loTypeId="relationship" loCatId="relationship" qsTypeId="urn:microsoft.com/office/officeart/2005/8/quickstyle/simple2" qsCatId="simple" csTypeId="urn:microsoft.com/office/officeart/2005/8/colors/accent5_5" csCatId="accent1" phldr="0"/>
      <dgm:spPr/>
    </dgm:pt>
    <dgm:pt modelId="{9DD32921-4C93-4755-8DBC-C93D5A9C26AA}">
      <dgm:prSet phldrT="[Text]" phldr="0" custT="1"/>
      <dgm:spPr/>
      <dgm:t>
        <a:bodyPr vert="horz" wrap="square"/>
        <a:p>
          <a:pPr eaLnBrk="1" fontAlgn="auto" latinLnBrk="0" hangingPunct="1">
            <a:lnSpc>
              <a:spcPct val="100000"/>
            </a:lnSpc>
            <a:spcBef>
              <a:spcPct val="0"/>
            </a:spcBef>
            <a:spcAft>
              <a:spcPts val="0"/>
            </a:spcAft>
          </a:pPr>
          <a:r>
            <a:rPr lang="de-DE" altLang="en-US" sz="1400" b="1">
              <a:latin typeface="Calibri" panose="020F0502020204030204" pitchFamily="34" charset="0"/>
              <a:cs typeface="Calibri" panose="020F0502020204030204" pitchFamily="34" charset="0"/>
              <a:sym typeface="+mn-ea"/>
            </a:rPr>
            <a:t>Gruppe 3:</a:t>
          </a:r>
          <a:r>
            <a:rPr lang="de-DE" altLang="en-US" sz="1400" b="1">
              <a:latin typeface="Calibri" panose="020F0502020204030204" pitchFamily="34" charset="0"/>
              <a:cs typeface="Calibri" panose="020F0502020204030204" pitchFamily="34" charset="0"/>
            </a:rPr>
            <a:t/>
          </a:r>
          <a:endParaRPr lang="de-DE" altLang="en-US" sz="1400" b="1">
            <a:latin typeface="Calibri" panose="020F0502020204030204" pitchFamily="34" charset="0"/>
            <a:cs typeface="Calibri" panose="020F0502020204030204" pitchFamily="34" charset="0"/>
          </a:endParaRPr>
        </a:p>
        <a:p>
          <a:pPr eaLnBrk="1" fontAlgn="auto" latinLnBrk="0" hangingPunct="1">
            <a:lnSpc>
              <a:spcPct val="100000"/>
            </a:lnSpc>
            <a:spcBef>
              <a:spcPct val="0"/>
            </a:spcBef>
            <a:spcAft>
              <a:spcPts val="0"/>
            </a:spcAft>
          </a:pPr>
          <a:r>
            <a:rPr lang="de-DE" altLang="en-US" sz="1400" b="1">
              <a:latin typeface="Calibri" panose="020F0502020204030204" pitchFamily="34" charset="0"/>
              <a:cs typeface="Calibri" panose="020F0502020204030204" pitchFamily="34" charset="0"/>
              <a:sym typeface="+mn-ea"/>
            </a:rPr>
            <a:t>Räumliche Methoden</a:t>
          </a:r>
          <a:r>
            <a:rPr lang="de-DE" altLang="en-US" sz="1400" b="1">
              <a:latin typeface="Calibri" panose="020F0502020204030204" pitchFamily="34" charset="0"/>
              <a:cs typeface="Calibri" panose="020F0502020204030204" pitchFamily="34" charset="0"/>
              <a:sym typeface="+mn-ea"/>
            </a:rPr>
            <a:t/>
          </a:r>
          <a:endParaRPr lang="de-DE" altLang="en-US" sz="1400" b="1">
            <a:latin typeface="Calibri" panose="020F0502020204030204" pitchFamily="34" charset="0"/>
            <a:cs typeface="Calibri" panose="020F0502020204030204" pitchFamily="34" charset="0"/>
            <a:sym typeface="+mn-ea"/>
          </a:endParaRPr>
        </a:p>
      </dgm:t>
    </dgm:pt>
    <dgm:pt modelId="{E7BC373D-5454-4F08-B23A-12FA48E32AB9}" cxnId="{92EEED35-9C7C-4C5C-8BB4-C081614EF69C}" type="parTrans">
      <dgm:prSet/>
      <dgm:spPr/>
    </dgm:pt>
    <dgm:pt modelId="{7C979ACF-5070-4EAA-8EBC-4F3FA84673AE}" cxnId="{92EEED35-9C7C-4C5C-8BB4-C081614EF69C}" type="sibTrans">
      <dgm:prSet/>
      <dgm:spPr/>
    </dgm:pt>
    <dgm:pt modelId="{65F48770-481A-4163-AFC7-D503548ED498}">
      <dgm:prSet phldrT="[Text]" phldr="0" custT="1"/>
      <dgm:spPr/>
      <dgm:t>
        <a:bodyPr vert="horz" wrap="square"/>
        <a:p>
          <a:pPr eaLnBrk="1" fontAlgn="auto" latinLnBrk="0" hangingPunct="1">
            <a:lnSpc>
              <a:spcPct val="100000"/>
            </a:lnSpc>
            <a:spcBef>
              <a:spcPct val="0"/>
            </a:spcBef>
            <a:spcAft>
              <a:spcPts val="0"/>
            </a:spcAft>
          </a:pPr>
          <a:r>
            <a:rPr sz="1400">
              <a:latin typeface="Calibri Light" panose="020F0302020204030204" charset="0"/>
              <a:cs typeface="Calibri Light" panose="020F0302020204030204" charset="0"/>
              <a:sym typeface="+mn-ea"/>
            </a:rPr>
            <a:t>G</a:t>
          </a:r>
          <a:r>
            <a:rPr sz="1400">
              <a:latin typeface="Calibri Light" panose="020F0302020204030204" charset="0"/>
              <a:cs typeface="Calibri Light" panose="020F0302020204030204" charset="0"/>
              <a:sym typeface="+mn-ea"/>
            </a:rPr>
            <a:t>r</a:t>
          </a:r>
          <a:r>
            <a:rPr lang="de-DE" altLang="en-US" sz="1400">
              <a:latin typeface="Calibri Light" panose="020F0302020204030204" charset="0"/>
              <a:cs typeface="Calibri Light" panose="020F0302020204030204" charset="0"/>
              <a:sym typeface="+mn-ea"/>
            </a:rPr>
            <a:t>uppe 2: Lage-beziehun</a:t>
          </a:r>
          <a:r>
            <a:rPr lang="de-DE" altLang="en-US" sz="1400">
              <a:latin typeface="Calibri Light" panose="020F0302020204030204" charset="0"/>
              <a:cs typeface="Calibri Light" panose="020F0302020204030204" charset="0"/>
              <a:sym typeface="+mn-ea"/>
            </a:rPr>
            <a:t>gen</a:t>
          </a:r>
          <a:r>
            <a:rPr lang="de-DE" altLang="en-US" sz="1400">
              <a:latin typeface="Calibri Light" panose="020F0302020204030204" charset="0"/>
              <a:cs typeface="Calibri Light" panose="020F0302020204030204" charset="0"/>
            </a:rPr>
            <a:t/>
          </a:r>
          <a:endParaRPr lang="de-DE" altLang="en-US" sz="1400">
            <a:latin typeface="Calibri Light" panose="020F0302020204030204" charset="0"/>
            <a:cs typeface="Calibri Light" panose="020F0302020204030204" charset="0"/>
          </a:endParaRPr>
        </a:p>
      </dgm:t>
    </dgm:pt>
    <dgm:pt modelId="{B0F50286-39B7-44BA-B5D7-218AF3B2E4E5}" cxnId="{57DEEA25-1B95-406C-B78D-86994892124F}" type="parTrans">
      <dgm:prSet/>
      <dgm:spPr/>
    </dgm:pt>
    <dgm:pt modelId="{1EAF902D-B9E5-4236-8885-C26B25E2D413}" cxnId="{57DEEA25-1B95-406C-B78D-86994892124F}" type="sibTrans">
      <dgm:prSet/>
      <dgm:spPr/>
    </dgm:pt>
    <dgm:pt modelId="{8FC2087B-DBAB-4B99-92CD-E346FD81DB06}">
      <dgm:prSet phldrT="[Text]" phldr="0" custT="1"/>
      <dgm:spPr/>
      <dgm:t>
        <a:bodyPr vert="horz" wrap="square"/>
        <a:p>
          <a:pPr>
            <a:lnSpc>
              <a:spcPct val="100000"/>
            </a:lnSpc>
            <a:spcBef>
              <a:spcPct val="0"/>
            </a:spcBef>
            <a:spcAft>
              <a:spcPct val="35000"/>
            </a:spcAft>
          </a:pPr>
          <a:r>
            <a:rPr lang="de-DE" altLang="en-US" sz="1400">
              <a:latin typeface="Calibri Light" panose="020F0302020204030204" charset="0"/>
              <a:cs typeface="Calibri Light" panose="020F0302020204030204" charset="0"/>
              <a:sym typeface="+mn-ea"/>
            </a:rPr>
            <a:t>Gruppe 1: grundlegende Methoden</a:t>
          </a:r>
          <a:r>
            <a:rPr lang="de-DE" altLang="en-US" sz="1400">
              <a:latin typeface="Calibri Light" panose="020F0302020204030204" charset="0"/>
              <a:cs typeface="Calibri Light" panose="020F0302020204030204" charset="0"/>
              <a:sym typeface="+mn-ea"/>
            </a:rPr>
            <a:t/>
          </a:r>
          <a:endParaRPr lang="de-DE" altLang="en-US" sz="1400">
            <a:latin typeface="Calibri Light" panose="020F0302020204030204" charset="0"/>
            <a:cs typeface="Calibri Light" panose="020F0302020204030204" charset="0"/>
            <a:sym typeface="+mn-ea"/>
          </a:endParaRPr>
        </a:p>
      </dgm:t>
    </dgm:pt>
    <dgm:pt modelId="{7BA47608-A888-42CD-AE60-06756AF5F262}" cxnId="{6FDDB792-1CFF-4087-94AA-BEBED8435180}" type="parTrans">
      <dgm:prSet/>
      <dgm:spPr/>
    </dgm:pt>
    <dgm:pt modelId="{D4AA31C8-39A3-42E7-885F-549031C4BE38}" cxnId="{6FDDB792-1CFF-4087-94AA-BEBED8435180}" type="sibTrans">
      <dgm:prSet/>
      <dgm:spPr/>
    </dgm:pt>
    <dgm:pt modelId="{389ABB26-7898-463D-9239-33CEB89F6AF7}" type="pres">
      <dgm:prSet presAssocID="{7D2A7BF6-C5C4-4205-9124-9156D5A0FF62}" presName="compositeShape" presStyleCnt="0">
        <dgm:presLayoutVars>
          <dgm:chMax val="7"/>
          <dgm:dir/>
          <dgm:resizeHandles val="exact"/>
        </dgm:presLayoutVars>
      </dgm:prSet>
      <dgm:spPr/>
    </dgm:pt>
    <dgm:pt modelId="{9D0F1FAC-E2B7-47D9-AF9E-8567148D7A1D}" type="pres">
      <dgm:prSet presAssocID="{7D2A7BF6-C5C4-4205-9124-9156D5A0FF62}" presName="wedge1" presStyleLbl="node1" presStyleIdx="0" presStyleCnt="3"/>
      <dgm:spPr/>
    </dgm:pt>
    <dgm:pt modelId="{170B9FDA-8349-46CB-AD74-A643C221A342}" type="pres">
      <dgm:prSet presAssocID="{7D2A7BF6-C5C4-4205-9124-9156D5A0FF62}" presName="wedge1Tx" presStyleCnt="0">
        <dgm:presLayoutVars>
          <dgm:chMax val="0"/>
          <dgm:chPref val="0"/>
          <dgm:bulletEnabled val="1"/>
        </dgm:presLayoutVars>
      </dgm:prSet>
      <dgm:spPr/>
    </dgm:pt>
    <dgm:pt modelId="{E39900BC-8280-4B85-BA2D-D2EC42E5E3C8}" type="pres">
      <dgm:prSet presAssocID="{7D2A7BF6-C5C4-4205-9124-9156D5A0FF62}" presName="wedge2" presStyleLbl="node1" presStyleIdx="1" presStyleCnt="3"/>
      <dgm:spPr/>
    </dgm:pt>
    <dgm:pt modelId="{D228BC7F-53A7-491C-8EEB-093E1438ECD9}" type="pres">
      <dgm:prSet presAssocID="{7D2A7BF6-C5C4-4205-9124-9156D5A0FF62}" presName="wedge2Tx" presStyleCnt="0">
        <dgm:presLayoutVars>
          <dgm:chMax val="0"/>
          <dgm:chPref val="0"/>
          <dgm:bulletEnabled val="1"/>
        </dgm:presLayoutVars>
      </dgm:prSet>
      <dgm:spPr/>
    </dgm:pt>
    <dgm:pt modelId="{5CA0BC8A-FE97-4043-AD4F-D6CB2A4406DC}" type="pres">
      <dgm:prSet presAssocID="{7D2A7BF6-C5C4-4205-9124-9156D5A0FF62}" presName="wedge3" presStyleLbl="node1" presStyleIdx="2" presStyleCnt="3"/>
      <dgm:spPr/>
    </dgm:pt>
    <dgm:pt modelId="{B8E19202-8549-46AE-8EC0-72F2657E12EA}" type="pres">
      <dgm:prSet presAssocID="{7D2A7BF6-C5C4-4205-9124-9156D5A0FF62}" presName="wedge3Tx" presStyleCnt="0">
        <dgm:presLayoutVars>
          <dgm:chMax val="0"/>
          <dgm:chPref val="0"/>
          <dgm:bulletEnabled val="1"/>
        </dgm:presLayoutVars>
      </dgm:prSet>
      <dgm:spPr/>
    </dgm:pt>
  </dgm:ptLst>
  <dgm:cxnLst>
    <dgm:cxn modelId="{92EEED35-9C7C-4C5C-8BB4-C081614EF69C}" srcId="{7D2A7BF6-C5C4-4205-9124-9156D5A0FF62}" destId="{9DD32921-4C93-4755-8DBC-C93D5A9C26AA}" srcOrd="0" destOrd="0" parTransId="{E7BC373D-5454-4F08-B23A-12FA48E32AB9}" sibTransId="{7C979ACF-5070-4EAA-8EBC-4F3FA84673AE}"/>
    <dgm:cxn modelId="{57DEEA25-1B95-406C-B78D-86994892124F}" srcId="{7D2A7BF6-C5C4-4205-9124-9156D5A0FF62}" destId="{65F48770-481A-4163-AFC7-D503548ED498}" srcOrd="1" destOrd="0" parTransId="{B0F50286-39B7-44BA-B5D7-218AF3B2E4E5}" sibTransId="{1EAF902D-B9E5-4236-8885-C26B25E2D413}"/>
    <dgm:cxn modelId="{6FDDB792-1CFF-4087-94AA-BEBED8435180}" srcId="{7D2A7BF6-C5C4-4205-9124-9156D5A0FF62}" destId="{8FC2087B-DBAB-4B99-92CD-E346FD81DB06}" srcOrd="2" destOrd="0" parTransId="{7BA47608-A888-42CD-AE60-06756AF5F262}" sibTransId="{D4AA31C8-39A3-42E7-885F-549031C4BE38}"/>
    <dgm:cxn modelId="{ACFC78E0-7369-45EC-8039-23DA0ECDC667}" type="presOf" srcId="{7D2A7BF6-C5C4-4205-9124-9156D5A0FF62}" destId="{389ABB26-7898-463D-9239-33CEB89F6AF7}" srcOrd="0" destOrd="0" presId="urn:microsoft.com/office/officeart/2005/8/layout/chart3"/>
    <dgm:cxn modelId="{7A4F88D6-66FC-4589-9B8C-79E49ABC2640}" type="presParOf" srcId="{389ABB26-7898-463D-9239-33CEB89F6AF7}" destId="{9D0F1FAC-E2B7-47D9-AF9E-8567148D7A1D}" srcOrd="0" destOrd="0" presId="urn:microsoft.com/office/officeart/2005/8/layout/chart3"/>
    <dgm:cxn modelId="{621DBC13-1417-48EB-9E67-39AA0F445B22}" type="presOf" srcId="{9DD32921-4C93-4755-8DBC-C93D5A9C26AA}" destId="{9D0F1FAC-E2B7-47D9-AF9E-8567148D7A1D}" srcOrd="0" destOrd="0" presId="urn:microsoft.com/office/officeart/2005/8/layout/chart3"/>
    <dgm:cxn modelId="{5DBFA5EF-4AF7-4B2F-9205-19C32BC81A48}" type="presParOf" srcId="{389ABB26-7898-463D-9239-33CEB89F6AF7}" destId="{170B9FDA-8349-46CB-AD74-A643C221A342}" srcOrd="1" destOrd="0" presId="urn:microsoft.com/office/officeart/2005/8/layout/chart3"/>
    <dgm:cxn modelId="{12C21578-8B15-4B51-9321-2A79FCAF3ECE}" type="presOf" srcId="{9DD32921-4C93-4755-8DBC-C93D5A9C26AA}" destId="{170B9FDA-8349-46CB-AD74-A643C221A342}" srcOrd="1" destOrd="0" presId="urn:microsoft.com/office/officeart/2005/8/layout/chart3"/>
    <dgm:cxn modelId="{1A48A613-33DA-4ED8-8DFF-0CC0B3609A6B}" type="presParOf" srcId="{389ABB26-7898-463D-9239-33CEB89F6AF7}" destId="{E39900BC-8280-4B85-BA2D-D2EC42E5E3C8}" srcOrd="2" destOrd="0" presId="urn:microsoft.com/office/officeart/2005/8/layout/chart3"/>
    <dgm:cxn modelId="{E6EDE6DB-FC8C-4ACC-B0F8-BB0FFA8B06DC}" type="presOf" srcId="{65F48770-481A-4163-AFC7-D503548ED498}" destId="{E39900BC-8280-4B85-BA2D-D2EC42E5E3C8}" srcOrd="0" destOrd="0" presId="urn:microsoft.com/office/officeart/2005/8/layout/chart3"/>
    <dgm:cxn modelId="{2CA6091C-0654-48D4-B622-05D9969AF79B}" type="presParOf" srcId="{389ABB26-7898-463D-9239-33CEB89F6AF7}" destId="{D228BC7F-53A7-491C-8EEB-093E1438ECD9}" srcOrd="3" destOrd="0" presId="urn:microsoft.com/office/officeart/2005/8/layout/chart3"/>
    <dgm:cxn modelId="{C0B81E0D-BCB5-4354-82EB-053155A85246}" type="presOf" srcId="{65F48770-481A-4163-AFC7-D503548ED498}" destId="{D228BC7F-53A7-491C-8EEB-093E1438ECD9}" srcOrd="1" destOrd="0" presId="urn:microsoft.com/office/officeart/2005/8/layout/chart3"/>
    <dgm:cxn modelId="{3ACF6BA8-2A8E-44E9-907F-8632F6DDE043}" type="presParOf" srcId="{389ABB26-7898-463D-9239-33CEB89F6AF7}" destId="{5CA0BC8A-FE97-4043-AD4F-D6CB2A4406DC}" srcOrd="4" destOrd="0" presId="urn:microsoft.com/office/officeart/2005/8/layout/chart3"/>
    <dgm:cxn modelId="{72545D33-0D13-4EE1-AA28-07FB91D9FB2C}" type="presOf" srcId="{8FC2087B-DBAB-4B99-92CD-E346FD81DB06}" destId="{5CA0BC8A-FE97-4043-AD4F-D6CB2A4406DC}" srcOrd="0" destOrd="0" presId="urn:microsoft.com/office/officeart/2005/8/layout/chart3"/>
    <dgm:cxn modelId="{B8886C8D-85FB-4B62-873D-E2B3EE55122D}" type="presParOf" srcId="{389ABB26-7898-463D-9239-33CEB89F6AF7}" destId="{B8E19202-8549-46AE-8EC0-72F2657E12EA}" srcOrd="5" destOrd="0" presId="urn:microsoft.com/office/officeart/2005/8/layout/chart3"/>
    <dgm:cxn modelId="{5E614200-11F8-4E11-9658-3564977BFAE5}" type="presOf" srcId="{8FC2087B-DBAB-4B99-92CD-E346FD81DB06}" destId="{B8E19202-8549-46AE-8EC0-72F2657E12EA}" srcOrd="1" destOrd="0" presId="urn:microsoft.com/office/officeart/2005/8/layout/chart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4416425" cy="4416425"/>
        <a:chOff x="0" y="0"/>
        <a:chExt cx="4416425" cy="4416425"/>
      </a:xfrm>
    </dsp:grpSpPr>
    <dsp:sp modelId="{9D0F1FAC-E2B7-47D9-AF9E-8567148D7A1D}">
      <dsp:nvSpPr>
        <dsp:cNvPr id="3" name="Pie 2"/>
        <dsp:cNvSpPr/>
      </dsp:nvSpPr>
      <dsp:spPr bwMode="white">
        <a:xfrm>
          <a:off x="1945625" y="408519"/>
          <a:ext cx="3709797" cy="3709797"/>
        </a:xfrm>
        <a:prstGeom prst="pie">
          <a:avLst>
            <a:gd name="adj1" fmla="val 16200000"/>
            <a:gd name="adj2" fmla="val 1800000"/>
          </a:avLst>
        </a:prstGeom>
      </dsp:spPr>
      <dsp:style>
        <a:lnRef idx="3">
          <a:schemeClr val="lt1"/>
        </a:lnRef>
        <a:fillRef idx="1">
          <a:schemeClr val="accent5">
            <a:alpha val="90000"/>
            <a:hueOff val="0"/>
            <a:satOff val="0"/>
            <a:lumOff val="0"/>
            <a:alpha val="90196"/>
          </a:schemeClr>
        </a:fillRef>
        <a:effectRef idx="1">
          <a:scrgbClr r="0" g="0" b="0"/>
        </a:effectRef>
        <a:fontRef idx="minor">
          <a:schemeClr val="lt1"/>
        </a:fontRef>
      </dsp:style>
      <dsp:txBody>
        <a:bodyPr vert="horz" wrap="square" lIns="17780" tIns="17780" rIns="17780" bIns="177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de-DE" altLang="en-US" sz="1400">
              <a:latin typeface="Calibri Light" panose="020F0302020204030204" charset="0"/>
              <a:cs typeface="Calibri Light" panose="020F0302020204030204" charset="0"/>
              <a:sym typeface="+mn-ea"/>
            </a:rPr>
            <a:t>Gruppe 2: Lage-beziehungen</a:t>
          </a:r>
          <a:endParaRPr lang="de-DE" altLang="en-US" sz="1400">
            <a:latin typeface="Calibri Light" panose="020F0302020204030204" charset="0"/>
            <a:cs typeface="Calibri Light" panose="020F0302020204030204" charset="0"/>
            <a:sym typeface="+mn-ea"/>
          </a:endParaRPr>
        </a:p>
      </dsp:txBody>
      <dsp:txXfrm>
        <a:off x="1945625" y="408519"/>
        <a:ext cx="3709797" cy="3709797"/>
      </dsp:txXfrm>
    </dsp:sp>
    <dsp:sp modelId="{E39900BC-8280-4B85-BA2D-D2EC42E5E3C8}">
      <dsp:nvSpPr>
        <dsp:cNvPr id="4" name="Pie 3"/>
        <dsp:cNvSpPr/>
      </dsp:nvSpPr>
      <dsp:spPr bwMode="white">
        <a:xfrm>
          <a:off x="1945625" y="408519"/>
          <a:ext cx="3709797" cy="3709797"/>
        </a:xfrm>
        <a:prstGeom prst="pie">
          <a:avLst>
            <a:gd name="adj1" fmla="val 1800000"/>
            <a:gd name="adj2" fmla="val 9000000"/>
          </a:avLst>
        </a:prstGeom>
      </dsp:spPr>
      <dsp:style>
        <a:lnRef idx="3">
          <a:schemeClr val="lt1"/>
        </a:lnRef>
        <a:fillRef idx="1">
          <a:schemeClr val="accent5">
            <a:alpha val="90000"/>
            <a:hueOff val="0"/>
            <a:satOff val="0"/>
            <a:lumOff val="0"/>
            <a:alpha val="70196"/>
          </a:schemeClr>
        </a:fillRef>
        <a:effectRef idx="1">
          <a:scrgbClr r="0" g="0" b="0"/>
        </a:effectRef>
        <a:fontRef idx="minor">
          <a:schemeClr val="lt1"/>
        </a:fontRef>
      </dsp:style>
      <dsp:txBody>
        <a:bodyPr vert="horz" wrap="square" lIns="17780" tIns="17780" rIns="17780" bIns="177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eaLnBrk="1" fontAlgn="auto" latinLnBrk="0" hangingPunct="1">
            <a:lnSpc>
              <a:spcPct val="100000"/>
            </a:lnSpc>
            <a:spcBef>
              <a:spcPct val="0"/>
            </a:spcBef>
            <a:spcAft>
              <a:spcPts val="0"/>
            </a:spcAft>
          </a:pPr>
          <a:r>
            <a:rPr lang="de-DE" altLang="en-US" sz="1400">
              <a:latin typeface="Calibri Light" panose="020F0302020204030204" charset="0"/>
              <a:cs typeface="Calibri Light" panose="020F0302020204030204" charset="0"/>
            </a:rPr>
            <a:t>Gruppe 3:</a:t>
          </a:r>
          <a:endParaRPr lang="de-DE" altLang="en-US" sz="1400">
            <a:latin typeface="Calibri Light" panose="020F0302020204030204" charset="0"/>
            <a:cs typeface="Calibri Light" panose="020F0302020204030204" charset="0"/>
          </a:endParaRPr>
        </a:p>
        <a:p>
          <a:pPr lvl="0" eaLnBrk="1" fontAlgn="auto" latinLnBrk="0" hangingPunct="1">
            <a:lnSpc>
              <a:spcPct val="100000"/>
            </a:lnSpc>
            <a:spcBef>
              <a:spcPct val="0"/>
            </a:spcBef>
            <a:spcAft>
              <a:spcPts val="0"/>
            </a:spcAft>
          </a:pPr>
          <a:r>
            <a:rPr lang="de-DE" altLang="en-US" sz="1400">
              <a:latin typeface="Calibri Light" panose="020F0302020204030204" charset="0"/>
              <a:cs typeface="Calibri Light" panose="020F0302020204030204" charset="0"/>
            </a:rPr>
            <a:t>Räumliche Methoden</a:t>
          </a:r>
          <a:endParaRPr lang="de-DE" altLang="en-US" sz="1400">
            <a:latin typeface="Calibri Light" panose="020F0302020204030204" charset="0"/>
            <a:cs typeface="Calibri Light" panose="020F0302020204030204" charset="0"/>
          </a:endParaRPr>
        </a:p>
      </dsp:txBody>
      <dsp:txXfrm>
        <a:off x="1945625" y="408519"/>
        <a:ext cx="3709797" cy="3709797"/>
      </dsp:txXfrm>
    </dsp:sp>
    <dsp:sp modelId="{5CA0BC8A-FE97-4043-AD4F-D6CB2A4406DC}">
      <dsp:nvSpPr>
        <dsp:cNvPr id="5" name="Pie 4"/>
        <dsp:cNvSpPr/>
      </dsp:nvSpPr>
      <dsp:spPr bwMode="white">
        <a:xfrm>
          <a:off x="1754393" y="298109"/>
          <a:ext cx="3709797" cy="3709797"/>
        </a:xfrm>
        <a:prstGeom prst="pie">
          <a:avLst>
            <a:gd name="adj1" fmla="val 9000000"/>
            <a:gd name="adj2" fmla="val 16200000"/>
          </a:avLst>
        </a:prstGeom>
      </dsp:spPr>
      <dsp:style>
        <a:lnRef idx="3">
          <a:schemeClr val="lt1"/>
        </a:lnRef>
        <a:fillRef idx="1">
          <a:schemeClr val="accent5">
            <a:alpha val="90000"/>
            <a:hueOff val="0"/>
            <a:satOff val="0"/>
            <a:lumOff val="0"/>
            <a:alpha val="50196"/>
          </a:schemeClr>
        </a:fillRef>
        <a:effectRef idx="1">
          <a:scrgbClr r="0" g="0" b="0"/>
        </a:effectRef>
        <a:fontRef idx="minor">
          <a:schemeClr val="lt1"/>
        </a:fontRef>
      </dsp:style>
      <dsp:txBody>
        <a:bodyPr vert="horz" wrap="square" lIns="17780" tIns="17780" rIns="17780" bIns="177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de-DE" altLang="en-US" sz="1400" b="1">
              <a:latin typeface="Calibri" panose="020F0502020204030204" pitchFamily="34" charset="0"/>
              <a:cs typeface="Calibri" panose="020F0502020204030204" pitchFamily="34" charset="0"/>
              <a:sym typeface="+mn-ea"/>
            </a:rPr>
            <a:t>Gruppe 1: grundlegende Methoden</a:t>
          </a:r>
          <a:endParaRPr lang="en-US" sz="1300" b="1">
            <a:latin typeface="Calibri" panose="020F0502020204030204" pitchFamily="34" charset="0"/>
            <a:cs typeface="Calibri" panose="020F0502020204030204" pitchFamily="34" charset="0"/>
          </a:endParaRPr>
        </a:p>
      </dsp:txBody>
      <dsp:txXfrm>
        <a:off x="1754393" y="298109"/>
        <a:ext cx="3709797" cy="3709797"/>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4416425" cy="4416425"/>
        <a:chOff x="0" y="0"/>
        <a:chExt cx="4416425" cy="4416425"/>
      </a:xfrm>
    </dsp:grpSpPr>
    <dsp:sp modelId="{9D0F1FAC-E2B7-47D9-AF9E-8567148D7A1D}">
      <dsp:nvSpPr>
        <dsp:cNvPr id="3" name="Pie 2"/>
        <dsp:cNvSpPr/>
      </dsp:nvSpPr>
      <dsp:spPr bwMode="white">
        <a:xfrm>
          <a:off x="1945625" y="298109"/>
          <a:ext cx="3709797" cy="3709797"/>
        </a:xfrm>
        <a:prstGeom prst="pie">
          <a:avLst>
            <a:gd name="adj1" fmla="val 16200000"/>
            <a:gd name="adj2" fmla="val 1800000"/>
          </a:avLst>
        </a:prstGeom>
      </dsp:spPr>
      <dsp:style>
        <a:lnRef idx="3">
          <a:schemeClr val="lt1"/>
        </a:lnRef>
        <a:fillRef idx="1">
          <a:schemeClr val="accent5">
            <a:alpha val="90000"/>
            <a:hueOff val="0"/>
            <a:satOff val="0"/>
            <a:lumOff val="0"/>
            <a:alpha val="90196"/>
          </a:schemeClr>
        </a:fillRef>
        <a:effectRef idx="1">
          <a:scrgbClr r="0" g="0" b="0"/>
        </a:effectRef>
        <a:fontRef idx="minor">
          <a:schemeClr val="lt1"/>
        </a:fontRef>
      </dsp:style>
      <dsp:txBody>
        <a:bodyPr vert="horz" wrap="square" lIns="17780" tIns="17780" rIns="17780" bIns="177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de-DE" altLang="en-US" sz="1400" b="1">
              <a:latin typeface="Calibri" panose="020F0502020204030204" pitchFamily="34" charset="0"/>
              <a:cs typeface="Calibri" panose="020F0502020204030204" pitchFamily="34" charset="0"/>
              <a:sym typeface="+mn-ea"/>
            </a:rPr>
            <a:t>G</a:t>
          </a:r>
          <a:r>
            <a:rPr lang="de-DE" altLang="en-US" sz="1400" b="1">
              <a:latin typeface="Calibri" panose="020F0502020204030204" pitchFamily="34" charset="0"/>
              <a:cs typeface="Calibri" panose="020F0502020204030204" pitchFamily="34" charset="0"/>
              <a:sym typeface="+mn-ea"/>
            </a:rPr>
            <a:t>ruppe 2: Lage-beziehungen</a:t>
          </a:r>
          <a:endParaRPr lang="de-DE" altLang="en-US" sz="1400" b="1">
            <a:latin typeface="Calibri" panose="020F0502020204030204" pitchFamily="34" charset="0"/>
            <a:cs typeface="Calibri" panose="020F0502020204030204" pitchFamily="34" charset="0"/>
            <a:sym typeface="+mn-ea"/>
          </a:endParaRPr>
        </a:p>
      </dsp:txBody>
      <dsp:txXfrm>
        <a:off x="1945625" y="298109"/>
        <a:ext cx="3709797" cy="3709797"/>
      </dsp:txXfrm>
    </dsp:sp>
    <dsp:sp modelId="{E39900BC-8280-4B85-BA2D-D2EC42E5E3C8}">
      <dsp:nvSpPr>
        <dsp:cNvPr id="4" name="Pie 3"/>
        <dsp:cNvSpPr/>
      </dsp:nvSpPr>
      <dsp:spPr bwMode="white">
        <a:xfrm>
          <a:off x="1754393" y="408519"/>
          <a:ext cx="3709797" cy="3709797"/>
        </a:xfrm>
        <a:prstGeom prst="pie">
          <a:avLst>
            <a:gd name="adj1" fmla="val 1800000"/>
            <a:gd name="adj2" fmla="val 9000000"/>
          </a:avLst>
        </a:prstGeom>
      </dsp:spPr>
      <dsp:style>
        <a:lnRef idx="3">
          <a:schemeClr val="lt1"/>
        </a:lnRef>
        <a:fillRef idx="1">
          <a:schemeClr val="accent5">
            <a:alpha val="90000"/>
            <a:hueOff val="0"/>
            <a:satOff val="0"/>
            <a:lumOff val="0"/>
            <a:alpha val="70196"/>
          </a:schemeClr>
        </a:fillRef>
        <a:effectRef idx="1">
          <a:scrgbClr r="0" g="0" b="0"/>
        </a:effectRef>
        <a:fontRef idx="minor">
          <a:schemeClr val="lt1"/>
        </a:fontRef>
      </dsp:style>
      <dsp:txBody>
        <a:bodyPr vert="horz" wrap="square" lIns="17780" tIns="17780" rIns="17780" bIns="177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eaLnBrk="1" fontAlgn="auto" latinLnBrk="0" hangingPunct="1">
            <a:lnSpc>
              <a:spcPct val="100000"/>
            </a:lnSpc>
            <a:spcBef>
              <a:spcPct val="0"/>
            </a:spcBef>
            <a:spcAft>
              <a:spcPts val="0"/>
            </a:spcAft>
          </a:pPr>
          <a:r>
            <a:rPr lang="de-DE" altLang="en-US" sz="1400">
              <a:latin typeface="Calibri Light" panose="020F0302020204030204" charset="0"/>
              <a:cs typeface="Calibri Light" panose="020F0302020204030204" charset="0"/>
            </a:rPr>
            <a:t>Gruppe 3:</a:t>
          </a:r>
          <a:endParaRPr lang="de-DE" altLang="en-US" sz="1400">
            <a:latin typeface="Calibri Light" panose="020F0302020204030204" charset="0"/>
            <a:cs typeface="Calibri Light" panose="020F0302020204030204" charset="0"/>
          </a:endParaRPr>
        </a:p>
        <a:p>
          <a:pPr lvl="0" eaLnBrk="1" fontAlgn="auto" latinLnBrk="0" hangingPunct="1">
            <a:lnSpc>
              <a:spcPct val="100000"/>
            </a:lnSpc>
            <a:spcBef>
              <a:spcPct val="0"/>
            </a:spcBef>
            <a:spcAft>
              <a:spcPts val="0"/>
            </a:spcAft>
          </a:pPr>
          <a:r>
            <a:rPr lang="de-DE" altLang="en-US" sz="1400">
              <a:latin typeface="Calibri Light" panose="020F0302020204030204" charset="0"/>
              <a:cs typeface="Calibri Light" panose="020F0302020204030204" charset="0"/>
            </a:rPr>
            <a:t>Räumliche Methoden</a:t>
          </a:r>
          <a:endParaRPr lang="de-DE" altLang="en-US" sz="1400">
            <a:latin typeface="Calibri Light" panose="020F0302020204030204" charset="0"/>
            <a:cs typeface="Calibri Light" panose="020F0302020204030204" charset="0"/>
          </a:endParaRPr>
        </a:p>
      </dsp:txBody>
      <dsp:txXfrm>
        <a:off x="1754393" y="408519"/>
        <a:ext cx="3709797" cy="3709797"/>
      </dsp:txXfrm>
    </dsp:sp>
    <dsp:sp modelId="{5CA0BC8A-FE97-4043-AD4F-D6CB2A4406DC}">
      <dsp:nvSpPr>
        <dsp:cNvPr id="5" name="Pie 4"/>
        <dsp:cNvSpPr/>
      </dsp:nvSpPr>
      <dsp:spPr bwMode="white">
        <a:xfrm>
          <a:off x="1754393" y="408519"/>
          <a:ext cx="3709797" cy="3709797"/>
        </a:xfrm>
        <a:prstGeom prst="pie">
          <a:avLst>
            <a:gd name="adj1" fmla="val 9000000"/>
            <a:gd name="adj2" fmla="val 16200000"/>
          </a:avLst>
        </a:prstGeom>
      </dsp:spPr>
      <dsp:style>
        <a:lnRef idx="3">
          <a:schemeClr val="lt1"/>
        </a:lnRef>
        <a:fillRef idx="1">
          <a:schemeClr val="accent5">
            <a:alpha val="90000"/>
            <a:hueOff val="0"/>
            <a:satOff val="0"/>
            <a:lumOff val="0"/>
            <a:alpha val="50196"/>
          </a:schemeClr>
        </a:fillRef>
        <a:effectRef idx="1">
          <a:scrgbClr r="0" g="0" b="0"/>
        </a:effectRef>
        <a:fontRef idx="minor">
          <a:schemeClr val="lt1"/>
        </a:fontRef>
      </dsp:style>
      <dsp:txBody>
        <a:bodyPr vert="horz" wrap="square" lIns="17780" tIns="17780" rIns="17780" bIns="177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de-DE" altLang="en-US" sz="1400">
              <a:latin typeface="Calibri Light" panose="020F0302020204030204" charset="0"/>
              <a:cs typeface="Calibri Light" panose="020F0302020204030204" charset="0"/>
              <a:sym typeface="+mn-ea"/>
            </a:rPr>
            <a:t>Gruppe 1: grundlegende Methoden</a:t>
          </a:r>
          <a:endParaRPr lang="de-DE" altLang="en-US" sz="1400">
            <a:latin typeface="Calibri Light" panose="020F0302020204030204" charset="0"/>
            <a:cs typeface="Calibri Light" panose="020F0302020204030204" charset="0"/>
            <a:sym typeface="+mn-ea"/>
          </a:endParaRPr>
        </a:p>
      </dsp:txBody>
      <dsp:txXfrm>
        <a:off x="1754393" y="408519"/>
        <a:ext cx="3709797" cy="3709797"/>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4416425" cy="4416425"/>
        <a:chOff x="0" y="0"/>
        <a:chExt cx="4416425" cy="4416425"/>
      </a:xfrm>
    </dsp:grpSpPr>
    <dsp:sp modelId="{9D0F1FAC-E2B7-47D9-AF9E-8567148D7A1D}">
      <dsp:nvSpPr>
        <dsp:cNvPr id="3" name="Pie 2"/>
        <dsp:cNvSpPr/>
      </dsp:nvSpPr>
      <dsp:spPr bwMode="white">
        <a:xfrm>
          <a:off x="1945625" y="298109"/>
          <a:ext cx="3709797" cy="3709797"/>
        </a:xfrm>
        <a:prstGeom prst="pie">
          <a:avLst>
            <a:gd name="adj1" fmla="val 16200000"/>
            <a:gd name="adj2" fmla="val 1800000"/>
          </a:avLst>
        </a:prstGeom>
      </dsp:spPr>
      <dsp:style>
        <a:lnRef idx="3">
          <a:schemeClr val="lt1"/>
        </a:lnRef>
        <a:fillRef idx="1">
          <a:schemeClr val="accent5">
            <a:alpha val="90000"/>
            <a:hueOff val="0"/>
            <a:satOff val="0"/>
            <a:lumOff val="0"/>
            <a:alpha val="90196"/>
          </a:schemeClr>
        </a:fillRef>
        <a:effectRef idx="1">
          <a:scrgbClr r="0" g="0" b="0"/>
        </a:effectRef>
        <a:fontRef idx="minor">
          <a:schemeClr val="lt1"/>
        </a:fontRef>
      </dsp:style>
      <dsp:txBody>
        <a:bodyPr vert="horz" wrap="square" lIns="17780" tIns="17780" rIns="17780" bIns="177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eaLnBrk="1" fontAlgn="auto" latinLnBrk="0" hangingPunct="1">
            <a:lnSpc>
              <a:spcPct val="100000"/>
            </a:lnSpc>
            <a:spcBef>
              <a:spcPct val="0"/>
            </a:spcBef>
            <a:spcAft>
              <a:spcPts val="0"/>
            </a:spcAft>
          </a:pPr>
          <a:r>
            <a:rPr lang="de-DE" altLang="en-US" sz="1400" b="1">
              <a:latin typeface="Calibri" panose="020F0502020204030204" pitchFamily="34" charset="0"/>
              <a:cs typeface="Calibri" panose="020F0502020204030204" pitchFamily="34" charset="0"/>
              <a:sym typeface="+mn-ea"/>
            </a:rPr>
            <a:t>Gruppe 3:</a:t>
          </a:r>
          <a:endParaRPr lang="de-DE" altLang="en-US" sz="1400" b="1">
            <a:latin typeface="Calibri" panose="020F0502020204030204" pitchFamily="34" charset="0"/>
            <a:cs typeface="Calibri" panose="020F0502020204030204" pitchFamily="34" charset="0"/>
          </a:endParaRPr>
        </a:p>
        <a:p>
          <a:pPr lvl="0" eaLnBrk="1" fontAlgn="auto" latinLnBrk="0" hangingPunct="1">
            <a:lnSpc>
              <a:spcPct val="100000"/>
            </a:lnSpc>
            <a:spcBef>
              <a:spcPct val="0"/>
            </a:spcBef>
            <a:spcAft>
              <a:spcPts val="0"/>
            </a:spcAft>
          </a:pPr>
          <a:r>
            <a:rPr lang="de-DE" altLang="en-US" sz="1400" b="1">
              <a:latin typeface="Calibri" panose="020F0502020204030204" pitchFamily="34" charset="0"/>
              <a:cs typeface="Calibri" panose="020F0502020204030204" pitchFamily="34" charset="0"/>
              <a:sym typeface="+mn-ea"/>
            </a:rPr>
            <a:t>Räumliche Methoden</a:t>
          </a:r>
          <a:endParaRPr lang="de-DE" altLang="en-US" sz="1400" b="1">
            <a:latin typeface="Calibri" panose="020F0502020204030204" pitchFamily="34" charset="0"/>
            <a:cs typeface="Calibri" panose="020F0502020204030204" pitchFamily="34" charset="0"/>
            <a:sym typeface="+mn-ea"/>
          </a:endParaRPr>
        </a:p>
      </dsp:txBody>
      <dsp:txXfrm>
        <a:off x="1945625" y="298109"/>
        <a:ext cx="3709797" cy="3709797"/>
      </dsp:txXfrm>
    </dsp:sp>
    <dsp:sp modelId="{E39900BC-8280-4B85-BA2D-D2EC42E5E3C8}">
      <dsp:nvSpPr>
        <dsp:cNvPr id="4" name="Pie 3"/>
        <dsp:cNvSpPr/>
      </dsp:nvSpPr>
      <dsp:spPr bwMode="white">
        <a:xfrm>
          <a:off x="1754393" y="408519"/>
          <a:ext cx="3709797" cy="3709797"/>
        </a:xfrm>
        <a:prstGeom prst="pie">
          <a:avLst>
            <a:gd name="adj1" fmla="val 1800000"/>
            <a:gd name="adj2" fmla="val 9000000"/>
          </a:avLst>
        </a:prstGeom>
      </dsp:spPr>
      <dsp:style>
        <a:lnRef idx="3">
          <a:schemeClr val="lt1"/>
        </a:lnRef>
        <a:fillRef idx="1">
          <a:schemeClr val="accent5">
            <a:alpha val="90000"/>
            <a:hueOff val="0"/>
            <a:satOff val="0"/>
            <a:lumOff val="0"/>
            <a:alpha val="70196"/>
          </a:schemeClr>
        </a:fillRef>
        <a:effectRef idx="1">
          <a:scrgbClr r="0" g="0" b="0"/>
        </a:effectRef>
        <a:fontRef idx="minor">
          <a:schemeClr val="lt1"/>
        </a:fontRef>
      </dsp:style>
      <dsp:txBody>
        <a:bodyPr vert="horz" wrap="square" lIns="17780" tIns="17780" rIns="17780" bIns="177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eaLnBrk="1" fontAlgn="auto" latinLnBrk="0" hangingPunct="1">
            <a:lnSpc>
              <a:spcPct val="100000"/>
            </a:lnSpc>
            <a:spcBef>
              <a:spcPct val="0"/>
            </a:spcBef>
            <a:spcAft>
              <a:spcPts val="0"/>
            </a:spcAft>
          </a:pPr>
          <a:r>
            <a:rPr sz="1400">
              <a:latin typeface="Calibri Light" panose="020F0302020204030204" charset="0"/>
              <a:cs typeface="Calibri Light" panose="020F0302020204030204" charset="0"/>
              <a:sym typeface="+mn-ea"/>
            </a:rPr>
            <a:t>G</a:t>
          </a:r>
          <a:r>
            <a:rPr sz="1400">
              <a:latin typeface="Calibri Light" panose="020F0302020204030204" charset="0"/>
              <a:cs typeface="Calibri Light" panose="020F0302020204030204" charset="0"/>
              <a:sym typeface="+mn-ea"/>
            </a:rPr>
            <a:t>r</a:t>
          </a:r>
          <a:r>
            <a:rPr lang="de-DE" altLang="en-US" sz="1400">
              <a:latin typeface="Calibri Light" panose="020F0302020204030204" charset="0"/>
              <a:cs typeface="Calibri Light" panose="020F0302020204030204" charset="0"/>
              <a:sym typeface="+mn-ea"/>
            </a:rPr>
            <a:t>uppe 2: Lage-beziehun</a:t>
          </a:r>
          <a:r>
            <a:rPr lang="de-DE" altLang="en-US" sz="1400">
              <a:latin typeface="Calibri Light" panose="020F0302020204030204" charset="0"/>
              <a:cs typeface="Calibri Light" panose="020F0302020204030204" charset="0"/>
              <a:sym typeface="+mn-ea"/>
            </a:rPr>
            <a:t>gen</a:t>
          </a:r>
          <a:endParaRPr lang="de-DE" altLang="en-US" sz="1400">
            <a:latin typeface="Calibri Light" panose="020F0302020204030204" charset="0"/>
            <a:cs typeface="Calibri Light" panose="020F0302020204030204" charset="0"/>
          </a:endParaRPr>
        </a:p>
      </dsp:txBody>
      <dsp:txXfrm>
        <a:off x="1754393" y="408519"/>
        <a:ext cx="3709797" cy="3709797"/>
      </dsp:txXfrm>
    </dsp:sp>
    <dsp:sp modelId="{5CA0BC8A-FE97-4043-AD4F-D6CB2A4406DC}">
      <dsp:nvSpPr>
        <dsp:cNvPr id="5" name="Pie 4"/>
        <dsp:cNvSpPr/>
      </dsp:nvSpPr>
      <dsp:spPr bwMode="white">
        <a:xfrm>
          <a:off x="1754393" y="408519"/>
          <a:ext cx="3709797" cy="3709797"/>
        </a:xfrm>
        <a:prstGeom prst="pie">
          <a:avLst>
            <a:gd name="adj1" fmla="val 9000000"/>
            <a:gd name="adj2" fmla="val 16200000"/>
          </a:avLst>
        </a:prstGeom>
      </dsp:spPr>
      <dsp:style>
        <a:lnRef idx="3">
          <a:schemeClr val="lt1"/>
        </a:lnRef>
        <a:fillRef idx="1">
          <a:schemeClr val="accent5">
            <a:alpha val="90000"/>
            <a:hueOff val="0"/>
            <a:satOff val="0"/>
            <a:lumOff val="0"/>
            <a:alpha val="50196"/>
          </a:schemeClr>
        </a:fillRef>
        <a:effectRef idx="1">
          <a:scrgbClr r="0" g="0" b="0"/>
        </a:effectRef>
        <a:fontRef idx="minor">
          <a:schemeClr val="lt1"/>
        </a:fontRef>
      </dsp:style>
      <dsp:txBody>
        <a:bodyPr vert="horz" wrap="square" lIns="17780" tIns="17780" rIns="17780" bIns="177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de-DE" altLang="en-US" sz="1400">
              <a:latin typeface="Calibri Light" panose="020F0302020204030204" charset="0"/>
              <a:cs typeface="Calibri Light" panose="020F0302020204030204" charset="0"/>
              <a:sym typeface="+mn-ea"/>
            </a:rPr>
            <a:t>Gruppe 1: grundlegende Methoden</a:t>
          </a:r>
          <a:endParaRPr lang="de-DE" altLang="en-US" sz="1400">
            <a:latin typeface="Calibri Light" panose="020F0302020204030204" charset="0"/>
            <a:cs typeface="Calibri Light" panose="020F0302020204030204" charset="0"/>
            <a:sym typeface="+mn-ea"/>
          </a:endParaRPr>
        </a:p>
      </dsp:txBody>
      <dsp:txXfrm>
        <a:off x="1754393" y="408519"/>
        <a:ext cx="3709797" cy="3709797"/>
      </dsp:txXfrm>
    </dsp:sp>
  </dsp:spTree>
</dsp:drawing>
</file>

<file path=ppt/diagrams/layout1.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rSet csTypeId="urn:microsoft.com/office/officeart/2005/8/colors/accent6_5"/>
        </dgm:pt>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ar" val="1"/>
      <dgm:param type="vertAlign" val="mid"/>
      <dgm:param type="horzAlign" val="ctr"/>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2.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rSet csTypeId="urn:microsoft.com/office/officeart/2005/8/colors/accent6_5"/>
        </dgm:pt>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ar" val="1"/>
      <dgm:param type="vertAlign" val="mid"/>
      <dgm:param type="horzAlign" val="ctr"/>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3.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rSet csTypeId="urn:microsoft.com/office/officeart/2005/8/colors/accent6_5"/>
        </dgm:pt>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ar" val="1"/>
      <dgm:param type="vertAlign" val="mid"/>
      <dgm:param type="horzAlign" val="ctr"/>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en-US" strike="noStrike" noProof="1"/>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696C064A-D61B-4B21-B757-51A9B82445B8}" type="datetimeFigureOut">
              <a:rPr lang="en-US" strike="noStrike" noProof="1" smtClean="0">
                <a:latin typeface="Lao UI" panose="020B0502040204020203" pitchFamily="34" charset="0"/>
                <a:ea typeface="Microsoft YaHei" panose="020B0503020204020204" pitchFamily="34" charset="-122"/>
                <a:cs typeface="+mn-cs"/>
              </a:rPr>
            </a:fld>
            <a:endParaRPr lang="en-US" strike="noStrike" noProof="1"/>
          </a:p>
        </p:txBody>
      </p:sp>
      <p:sp>
        <p:nvSpPr>
          <p:cNvPr id="4" name="Footer Placeholder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en-US" strike="noStrike" noProof="1"/>
          </a:p>
        </p:txBody>
      </p:sp>
      <p:sp>
        <p:nvSpPr>
          <p:cNvPr id="5" name="Slide Number Placeholder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50305E07-67EA-4042-A3F6-853A8AD8D209}" type="slidenum">
              <a:rPr lang="en-US" strike="noStrike" noProof="1" smtClean="0">
                <a:latin typeface="Lao UI" panose="020B0502040204020203" pitchFamily="34" charset="0"/>
                <a:ea typeface="Microsoft YaHei" panose="020B0503020204020204" pitchFamily="34" charset="-122"/>
                <a:cs typeface="+mn-cs"/>
              </a:rPr>
            </a:fld>
            <a:endParaRPr lang="en-US" strike="noStrike" noProof="1"/>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jpe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cs typeface="+mn-cs"/>
            </a:endParaRPr>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Arial" panose="020B0604020202020204" pitchFamily="34" charset="0"/>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cs typeface="+mn-cs"/>
            </a:endParaRPr>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单击此处编辑母版文本样式</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第二级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第三级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第四级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第五级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cs typeface="+mn-cs"/>
            </a:endParaRPr>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
            <a:pPr lvl="0" algn="r" eaLnBrk="1" fontAlgn="base" hangingPunct="1"/>
            <a:fld id="{9A0DB2DC-4C9A-4742-B13C-FB6460FD3503}" type="slidenum">
              <a:rPr lang="zh-CN" altLang="en-US" sz="1200" strike="noStrike" noProof="1" dirty="0">
                <a:latin typeface="Calibri" panose="020F0502020204030204" pitchFamily="34" charset="0"/>
                <a:ea typeface="Arial" panose="020B0604020202020204" pitchFamily="34" charset="0"/>
                <a:cs typeface="+mn-cs"/>
              </a:rPr>
            </a:fld>
            <a:endParaRPr lang="zh-CN" altLang="en-US" sz="1200" strike="noStrike" noProof="1" dirty="0">
              <a:latin typeface="Calibri" panose="020F0502020204030204" pitchFamily="34" charset="0"/>
              <a:ea typeface="Arial" panose="020B0604020202020204" pitchFamily="34" charset="0"/>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Arial" panose="020B0604020202020204" pitchFamily="34" charset="0"/>
        <a:cs typeface="+mn-cs"/>
      </a:defRPr>
    </a:lvl1pPr>
    <a:lvl2pPr marL="457200" algn="l" rtl="0" eaLnBrk="0" fontAlgn="base" hangingPunct="0">
      <a:spcBef>
        <a:spcPct val="30000"/>
      </a:spcBef>
      <a:spcAft>
        <a:spcPct val="0"/>
      </a:spcAft>
      <a:defRPr sz="1200" kern="1200">
        <a:solidFill>
          <a:schemeClr val="tx1"/>
        </a:solidFill>
        <a:latin typeface="+mn-lt"/>
        <a:ea typeface="Arial" panose="020B0604020202020204" pitchFamily="34" charset="0"/>
        <a:cs typeface="+mn-cs"/>
      </a:defRPr>
    </a:lvl2pPr>
    <a:lvl3pPr marL="914400" algn="l" rtl="0" eaLnBrk="0" fontAlgn="base" hangingPunct="0">
      <a:spcBef>
        <a:spcPct val="30000"/>
      </a:spcBef>
      <a:spcAft>
        <a:spcPct val="0"/>
      </a:spcAft>
      <a:defRPr sz="1200" kern="1200">
        <a:solidFill>
          <a:schemeClr val="tx1"/>
        </a:solidFill>
        <a:latin typeface="+mn-lt"/>
        <a:ea typeface="Arial" panose="020B0604020202020204" pitchFamily="34" charset="0"/>
        <a:cs typeface="+mn-cs"/>
      </a:defRPr>
    </a:lvl3pPr>
    <a:lvl4pPr marL="1371600" algn="l" rtl="0" eaLnBrk="0" fontAlgn="base" hangingPunct="0">
      <a:spcBef>
        <a:spcPct val="30000"/>
      </a:spcBef>
      <a:spcAft>
        <a:spcPct val="0"/>
      </a:spcAft>
      <a:defRPr sz="1200" kern="1200">
        <a:solidFill>
          <a:schemeClr val="tx1"/>
        </a:solidFill>
        <a:latin typeface="+mn-lt"/>
        <a:ea typeface="Arial" panose="020B0604020202020204" pitchFamily="34" charset="0"/>
        <a:cs typeface="+mn-cs"/>
      </a:defRPr>
    </a:lvl4pPr>
    <a:lvl5pPr marL="1828800" algn="l" rtl="0" eaLnBrk="0" fontAlgn="base" hangingPunct="0">
      <a:spcBef>
        <a:spcPct val="30000"/>
      </a:spcBef>
      <a:spcAft>
        <a:spcPct val="0"/>
      </a:spcAft>
      <a:defRPr sz="1200" kern="1200">
        <a:solidFill>
          <a:schemeClr val="tx1"/>
        </a:solidFill>
        <a:latin typeface="+mn-lt"/>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幻灯片图像占位符 1"/>
          <p:cNvSpPr>
            <a:spLocks noGrp="1" noRot="1" noChangeAspect="1" noTextEdit="1"/>
          </p:cNvSpPr>
          <p:nvPr>
            <p:ph type="sldImg"/>
          </p:nvPr>
        </p:nvSpPr>
        <p:spPr>
          <a:ln>
            <a:solidFill>
              <a:srgbClr val="000000"/>
            </a:solidFill>
            <a:miter/>
          </a:ln>
        </p:spPr>
      </p:sp>
      <p:sp>
        <p:nvSpPr>
          <p:cNvPr id="10242" name="备注占位符 2"/>
          <p:cNvSpPr>
            <a:spLocks noGrp="1"/>
          </p:cNvSpPr>
          <p:nvPr>
            <p:ph type="body"/>
          </p:nvPr>
        </p:nvSpPr>
        <p:spPr>
          <a:noFill/>
          <a:ln>
            <a:noFill/>
          </a:ln>
        </p:spPr>
        <p:txBody>
          <a:bodyPr wrap="square" lIns="91440" tIns="45720" rIns="91440" bIns="45720" anchor="t"/>
          <a:p>
            <a:pPr lvl="0" eaLnBrk="1" hangingPunct="1">
              <a:spcBef>
                <a:spcPct val="0"/>
              </a:spcBef>
            </a:pPr>
            <a:endParaRPr lang="zh-CN" altLang="en-US" dirty="0"/>
          </a:p>
        </p:txBody>
      </p:sp>
      <p:sp>
        <p:nvSpPr>
          <p:cNvPr id="1024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 Wir erstellen eine normale Datenbanktabelle bzw Schema nach dem üblichen Ablauf</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Hier gibts schon ein wichtiges Ding, und zwar den Spaltentypen Geometry (das ermöglicht das einlesen der Daten als Geometrien)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Wir fügen dann nach dem WKT-Format 5 verschiedene Geometrien ein (Punkt, Linie, Polygon, Polygon mit Loch &amp; eine Geometriensammlung mit einem Punkt und einem Polygon)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Lässt man sich die Tabelle nun ausspucken mit dem Befehl ST_AsText also im Grunde als WKT-Format, kommt folgendes raus</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 Genauso können wir uns per ST_AsBinary auch das WKB-Format ausspucken lassen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Hätten wir anfangs auch als Input nehmen können, aber WKT ist wesentlich einfacher</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 Um das zumindest ein bisschen hübscher zu gestalten kann man den Code noch kodieren in HEX</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 Um zu zeigen, dass es funktioniert hat, kann man auch zB das GeoJson-Format wählen</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 Wir können natürlich auch spezifische Feature-Klassen erstellen wie hier POLYGON- und POINT-Geometrien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So sehen die Tabellen dann aus, analog</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Hier gibts dann die Abfrage SELECT * FROM geometry_columns;</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Coord-Dimension: 2, 3 oder 4D, gibt kein 0 oder 1</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SRID steht für das CRS, das haben wir bisher nicht definiert, aber wie gesagt das ist auch ein anderes Thema (mit den spezifizierten Koordinaten auch eh egal)</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 Geometry_Columns-Tabelle beinhaltet die verfügbaren Feature-Tabllen und deren Attribute</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Spatial_Ref_Sys ist wie gesagt Koordinatensysteme, die im Grunde nochmal nen eigenen Vortrag bräuchten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Feature-Tabelle speichert die einzelnen Features -- die Spalten jeweils Attribute und die Zeilen jeweils einzelne Features wie wir das aus Attributtabellem GIS kennen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-&gt; der Geometrietyp ist ein eigenes Attribut neben zB Koordinaten oder so</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-&gt; und hier ist dann die Krux: der Geometrietyp ist als Foreign Key in einer Geometrietablle implementiert</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Die Geometrie-Tabelle ist dann die Tabelle in der die Geometrien eigentlich gespeichert werden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Also ein schönes relationales Konstrukt</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 Im gleichen Schema wie bisher, also SELECT Methode(Geometriespalte und weitere Attribute der Methode) FROM Tabelle können wir uns viele verschiedene Attribute ausgeben lassen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Hier eine Übersicht von möglichen grundlegenden Methoden für Abfragen und Formattransformationen aus der PostGIS-Dokumentation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Weitere Beispiele sind:</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 die Ausgabe einzelner Koordinaten oder Start-/Endpunkte</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 Ausgabe in andere Formate wie gesehen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 Ausgabe der Länge von LineStrings</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 etc.</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sym typeface="+mn-ea"/>
              </a:rPr>
              <a:t>- Wir sind schon öfter drüber gestolpert: das ST steht übrigens ursprünglich für Spatial and Temporal, aber da die Entwicklung von Temporal gecancellt wurde, heißt es heute Spatial Type</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Bei Eingabe von ST_ werden einem alle Methoden und Funktionen ausgegeben, also da kann man sich bei Bedarf auch ruhig mal durckklicken und ausprobieren</a:t>
            </a:r>
            <a:endParaRPr lang="de-DE" altLang="zh-CN" dirty="0">
              <a:latin typeface="Calibri" panose="020F0502020204030204" pitchFamily="34" charset="0"/>
            </a:endParaRPr>
          </a:p>
          <a:p>
            <a:pPr lvl="0" eaLnBrk="1" hangingPunct="1"/>
            <a:endParaRPr lang="de-DE" altLang="zh-CN" dirty="0">
              <a:latin typeface="Calibri" panose="020F0502020204030204" pitchFamily="34" charset="0"/>
            </a:endParaRPr>
          </a:p>
          <a:p>
            <a:pPr lvl="0" eaLnBrk="1" hangingPunct="1"/>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Ebenso ist es möglich die Funktionsliste unter dem public-Schema durchzugucken </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de-DE" altLang="en-US">
                <a:latin typeface="Calibri" panose="020F0502020204030204" pitchFamily="34" charset="0"/>
                <a:sym typeface="+mn-ea"/>
              </a:rPr>
              <a:t>Definition verschiedener Feature-Klassen, gruppiert nach Dimensionen</a:t>
            </a:r>
            <a:endParaRPr lang="de-DE" altLang="en-US">
              <a:latin typeface="Calibri" panose="020F0502020204030204" pitchFamily="34" charset="0"/>
              <a:sym typeface="+mn-ea"/>
            </a:endParaRPr>
          </a:p>
          <a:p>
            <a:endParaRPr lang="de-DE" altLang="en-US">
              <a:latin typeface="Calibri" panose="020F0502020204030204" pitchFamily="34" charset="0"/>
              <a:sym typeface="+mn-ea"/>
            </a:endParaRPr>
          </a:p>
          <a:p>
            <a:r>
              <a:rPr lang="de-DE" altLang="en-US">
                <a:latin typeface="Calibri" panose="020F0502020204030204" pitchFamily="34" charset="0"/>
              </a:rPr>
              <a:t>Punkte:</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 Wir stimmen überein, dass dieses Feature nur Simpel sein kann</a:t>
            </a:r>
            <a:endParaRPr lang="de-DE" altLang="en-US">
              <a:latin typeface="Calibri" panose="020F0502020204030204" pitchFamily="34" charset="0"/>
            </a:endParaRPr>
          </a:p>
          <a:p>
            <a:pPr latinLnBrk="0">
              <a:spcBef>
                <a:spcPts val="0"/>
              </a:spcBef>
            </a:pP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Kurven:</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 Umfassende Geometrietypen, Linie = Subklasse von Kurven</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 Kurven = Punkte, die durch interpolierte Linien verbunden sind</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 Subklassen zeigen die Interpolationsart zwischen den Punkten (siehe Abbildung)</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sym typeface="+mn-ea"/>
              </a:rPr>
              <a:t>- Simple Kurve = nicht kreuzende LineStrings, können bei gleichem Start- und Endpoint geschlossen sein oder einen LineRing bilden</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sym typeface="+mn-ea"/>
              </a:rPr>
              <a:t>-&gt; Einige Beispiele (benennt die Kurven anhand der genannten Attribute)</a:t>
            </a:r>
            <a:endParaRPr lang="de-DE" altLang="en-US">
              <a:latin typeface="Calibri" panose="020F0502020204030204" pitchFamily="34" charset="0"/>
              <a:sym typeface="+mn-ea"/>
            </a:endParaRPr>
          </a:p>
          <a:p>
            <a:pPr latinLnBrk="0">
              <a:spcBef>
                <a:spcPts val="0"/>
              </a:spcBef>
            </a:pP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Gehen wir eine Dimension höher - Polygone:</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 Simple: LineRings dürfen nicht gekreuzt werden, topologische Einheit ergeben, planar</a:t>
            </a:r>
            <a:endParaRPr lang="de-DE" altLang="en-US">
              <a:latin typeface="Calibri" panose="020F0502020204030204" pitchFamily="34" charset="0"/>
            </a:endParaRPr>
          </a:p>
          <a:p>
            <a:pPr latinLnBrk="0">
              <a:spcBef>
                <a:spcPts val="0"/>
              </a:spcBef>
            </a:pP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Polyedrische Oberflächen:</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 Werden mehrere Polygone zusammengeschlossen, entstehen komplexe Polygonstrukturen</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sym typeface="+mn-ea"/>
              </a:rPr>
              <a:t>- Dadurch entstehen Flächen, die theoretisch frei im 3D-Raum liegen können, in diesem Standrad aber ebenfalls auf eine 2D-Fläche projeziert werden</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 Beispiele: Triangulated Irregular Network durch Delaunay Triangulation, Abbildung der Oberfläche durch Dreiecke</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 beide Geometrietypen kommen mit eigenen beschreibenden Attributen</a:t>
            </a:r>
            <a:endParaRPr lang="de-DE" altLang="en-US">
              <a:latin typeface="Calibri" panose="020F0502020204030204" pitchFamily="34" charset="0"/>
            </a:endParaRPr>
          </a:p>
          <a:p>
            <a:pPr latinLnBrk="0">
              <a:spcBef>
                <a:spcPts val="0"/>
              </a:spcBef>
            </a:pP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Der definierte Geometrietyp wird Oberfläche genannt:</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 </a:t>
            </a:r>
            <a:r>
              <a:rPr lang="de-DE" altLang="en-US">
                <a:latin typeface="Calibri" panose="020F0502020204030204" pitchFamily="34" charset="0"/>
                <a:sym typeface="+mn-ea"/>
              </a:rPr>
              <a:t>Simpelste surface: planares Dreieck</a:t>
            </a:r>
            <a:endParaRPr lang="de-DE" altLang="en-US">
              <a:latin typeface="Calibri" panose="020F0502020204030204" pitchFamily="34" charset="0"/>
              <a:sym typeface="+mn-ea"/>
            </a:endParaRPr>
          </a:p>
          <a:p>
            <a:pPr latinLnBrk="0">
              <a:spcBef>
                <a:spcPts val="0"/>
              </a:spcBef>
            </a:pPr>
            <a:r>
              <a:rPr lang="de-DE" altLang="en-US">
                <a:latin typeface="Calibri" panose="020F0502020204030204" pitchFamily="34" charset="0"/>
              </a:rPr>
              <a:t>- Polyedrische Oberflächen bleiben simpel, solange Polygone wie oben definiert die Grundlage bilden</a:t>
            </a:r>
            <a:endParaRPr lang="de-DE" altLang="en-US">
              <a:latin typeface="Calibri" panose="020F0502020204030204" pitchFamily="34" charset="0"/>
            </a:endParaRPr>
          </a:p>
          <a:p>
            <a:pPr latinLnBrk="0">
              <a:spcBef>
                <a:spcPts val="0"/>
              </a:spcBef>
            </a:pPr>
            <a:r>
              <a:rPr lang="de-DE" altLang="en-US">
                <a:latin typeface="Calibri" panose="020F0502020204030204" pitchFamily="34" charset="0"/>
              </a:rPr>
              <a:t>- Krümmungen etc. sind nicht mehr simpel</a:t>
            </a:r>
            <a:endParaRPr lang="de-DE" altLang="en-US">
              <a:latin typeface="Calibri" panose="020F050202020403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幻灯片图像占位符 1"/>
          <p:cNvSpPr>
            <a:spLocks noGrp="1" noRot="1" noChangeAspect="1" noTextEdit="1"/>
          </p:cNvSpPr>
          <p:nvPr>
            <p:ph type="sldImg"/>
          </p:nvPr>
        </p:nvSpPr>
        <p:spPr>
          <a:ln>
            <a:solidFill>
              <a:srgbClr val="000000"/>
            </a:solidFill>
            <a:miter/>
          </a:ln>
        </p:spPr>
      </p:sp>
      <p:sp>
        <p:nvSpPr>
          <p:cNvPr id="10242" name="备注占位符 2"/>
          <p:cNvSpPr>
            <a:spLocks noGrp="1"/>
          </p:cNvSpPr>
          <p:nvPr>
            <p:ph type="body"/>
          </p:nvPr>
        </p:nvSpPr>
        <p:spPr>
          <a:noFill/>
          <a:ln>
            <a:noFill/>
          </a:ln>
        </p:spPr>
        <p:txBody>
          <a:bodyPr wrap="square" lIns="91440" tIns="45720" rIns="91440" bIns="45720" anchor="t"/>
          <a:p>
            <a:pPr lvl="0" eaLnBrk="1" hangingPunct="1">
              <a:spcBef>
                <a:spcPct val="0"/>
              </a:spcBef>
            </a:pPr>
            <a:r>
              <a:rPr lang="de-DE" altLang="zh-CN" dirty="0">
                <a:latin typeface="Calibri" panose="020F0502020204030204" pitchFamily="34" charset="0"/>
                <a:sym typeface="+mn-ea"/>
              </a:rPr>
              <a:t>- was ebenfalls im Standard definiert ist sind die eben angesprochenen Lagebeziehungen</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rPr>
              <a:t>- Sieht auf den ersten Blick eklig mathematisch aus</a:t>
            </a:r>
            <a:endParaRPr lang="de-DE" altLang="zh-CN" dirty="0">
              <a:latin typeface="Calibri" panose="020F0502020204030204" pitchFamily="34" charset="0"/>
            </a:endParaRPr>
          </a:p>
          <a:p>
            <a:pPr lvl="0" eaLnBrk="1" hangingPunct="1">
              <a:spcBef>
                <a:spcPct val="0"/>
              </a:spcBef>
            </a:pPr>
            <a:r>
              <a:rPr lang="de-DE" altLang="zh-CN" dirty="0">
                <a:latin typeface="Calibri" panose="020F0502020204030204" pitchFamily="34" charset="0"/>
              </a:rPr>
              <a:t>- was es aber im Grunde aussagt ist wie zwei Geometrien zueinander liegen können</a:t>
            </a:r>
            <a:endParaRPr lang="de-DE" altLang="zh-CN" dirty="0">
              <a:latin typeface="Calibri" panose="020F0502020204030204" pitchFamily="34" charset="0"/>
            </a:endParaRPr>
          </a:p>
          <a:p>
            <a:pPr lvl="0" eaLnBrk="1" hangingPunct="1">
              <a:spcBef>
                <a:spcPct val="0"/>
              </a:spcBef>
            </a:pPr>
            <a:r>
              <a:rPr lang="de-DE" altLang="zh-CN" dirty="0">
                <a:latin typeface="Calibri" panose="020F0502020204030204" pitchFamily="34" charset="0"/>
              </a:rPr>
              <a:t>- Kennt ihr aus GIS</a:t>
            </a:r>
            <a:endParaRPr lang="de-DE" altLang="zh-CN" dirty="0">
              <a:latin typeface="Calibri" panose="020F0502020204030204" pitchFamily="34" charset="0"/>
            </a:endParaRPr>
          </a:p>
        </p:txBody>
      </p:sp>
      <p:sp>
        <p:nvSpPr>
          <p:cNvPr id="1024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 Hier aufgelistet einige Methoden zur Erfassung von Lagebeziehungen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Kennt man alles aus GIS, aus QGIS </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Spatial SQL Erweiterungen übernehmen viele viele dieser Funktionen und stellen sie im SQL-Format zur Verfügung</a:t>
            </a:r>
            <a:endParaRPr lang="de-DE" altLang="zh-CN" dirty="0">
              <a:latin typeface="Calibri" panose="020F0502020204030204" pitchFamily="34" charset="0"/>
            </a:endParaRPr>
          </a:p>
          <a:p>
            <a:pPr lvl="0" eaLnBrk="1" hangingPunct="1"/>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In diesem Beispiel: Distance der zwei ersten Punkte aus Trees</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Müssen zwei mal die Tabelle aufrufen, um die Punkte zu vergleichen (einfacher wenn unterschiedliche Tabellen)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Das ist korrekt 1*sqrt(2) = 1.414 (Ableitung vom Satz des Pythagoras)</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Gruppe 3:</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Buffer, Intersection, Difference etc.</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幻灯片图像占位符 1"/>
          <p:cNvSpPr>
            <a:spLocks noGrp="1" noRot="1" noChangeAspect="1" noTextEdit="1"/>
          </p:cNvSpPr>
          <p:nvPr>
            <p:ph type="sldImg"/>
          </p:nvPr>
        </p:nvSpPr>
        <p:spPr>
          <a:ln>
            <a:solidFill>
              <a:srgbClr val="000000"/>
            </a:solidFill>
            <a:miter/>
          </a:ln>
        </p:spPr>
      </p:sp>
      <p:sp>
        <p:nvSpPr>
          <p:cNvPr id="10242" name="备注占位符 2"/>
          <p:cNvSpPr>
            <a:spLocks noGrp="1"/>
          </p:cNvSpPr>
          <p:nvPr>
            <p:ph type="body"/>
          </p:nvPr>
        </p:nvSpPr>
        <p:spPr>
          <a:noFill/>
          <a:ln>
            <a:noFill/>
          </a:ln>
        </p:spPr>
        <p:txBody>
          <a:bodyPr wrap="square" lIns="91440" tIns="45720" rIns="91440" bIns="45720" anchor="t"/>
          <a:p>
            <a:pPr lvl="0" eaLnBrk="1" hangingPunct="1">
              <a:spcBef>
                <a:spcPct val="0"/>
              </a:spcBef>
            </a:pPr>
            <a:r>
              <a:rPr lang="de-DE" altLang="zh-CN" dirty="0">
                <a:latin typeface="Calibri" panose="020F0502020204030204" pitchFamily="34" charset="0"/>
                <a:sym typeface="+mn-ea"/>
              </a:rPr>
              <a:t>Auch diese Methoden kennt ihr aus dem GIS, da brauche ich nicht näher drauf eingehen</a:t>
            </a:r>
            <a:endParaRPr lang="de-DE" altLang="zh-CN" dirty="0">
              <a:latin typeface="Calibri" panose="020F0502020204030204" pitchFamily="34" charset="0"/>
            </a:endParaRPr>
          </a:p>
        </p:txBody>
      </p:sp>
      <p:sp>
        <p:nvSpPr>
          <p:cNvPr id="1024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 Folgt immer dem gleichen Schema und gibt entsprechende Ergebnisse aus</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Hierbei interessant: wenn man sich jetzt wieder SELECT name, ST_AsText(geom) FROM streets; ausgeben lässt, kommt das linke, NICHT das rechte Ergebnis</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Man macht also auch hier eine Abfrage. Würde man das in die Tabelle aufnehmen wollen, müsste man wie ihr wisst mit UPDATE oder NEW TABLE arbeiten und das gucken wir uns am besten direkt am PC mit Übungen an</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幻灯片图像占位符 1"/>
          <p:cNvSpPr>
            <a:spLocks noGrp="1" noRot="1" noChangeAspect="1" noTextEdit="1"/>
          </p:cNvSpPr>
          <p:nvPr>
            <p:ph type="sldImg"/>
          </p:nvPr>
        </p:nvSpPr>
        <p:spPr>
          <a:ln>
            <a:solidFill>
              <a:srgbClr val="000000"/>
            </a:solidFill>
            <a:miter/>
          </a:ln>
        </p:spPr>
      </p:sp>
      <p:sp>
        <p:nvSpPr>
          <p:cNvPr id="20482" name="备注占位符 2"/>
          <p:cNvSpPr>
            <a:spLocks noGrp="1"/>
          </p:cNvSpPr>
          <p:nvPr>
            <p:ph type="body"/>
          </p:nvPr>
        </p:nvSpPr>
        <p:spPr>
          <a:noFill/>
          <a:ln>
            <a:noFill/>
          </a:ln>
        </p:spPr>
        <p:txBody>
          <a:bodyPr wrap="square" lIns="91440" tIns="45720" rIns="91440" bIns="45720" anchor="t"/>
          <a:p>
            <a:pPr lvl="0" eaLnBrk="1" hangingPunct="1">
              <a:spcBef>
                <a:spcPct val="0"/>
              </a:spcBef>
            </a:pPr>
            <a:endParaRPr lang="zh-CN" altLang="en-US" dirty="0"/>
          </a:p>
        </p:txBody>
      </p:sp>
      <p:sp>
        <p:nvSpPr>
          <p:cNvPr id="2048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1. Punkte, Kurven, Oberflächen. Simple Features = nichts liegt aufeinander und nichts schneidet sich, alles im 2D raum (planar), keine zirkulären Features</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2. WKT und WKB</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3. </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a. Grundlegende Methoden (Abfragen/Transformationen) - ST_AsText &amp; ST_Endpoint</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b. Methoden für Lagebeziehungen - ST_Equals &amp; ST_Intersects &amp; ST_Within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c. Methoden zur räumlichen Analyse - ST_Buffer &amp; ST_Union &amp; ST_Clip &amp; ST_Dissolve (heißt anders)</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4. SELECT ST_Methoden FROM Tabelle mit Queries</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幻灯片图像占位符 1"/>
          <p:cNvSpPr>
            <a:spLocks noGrp="1" noRot="1" noChangeAspect="1" noTextEdit="1"/>
          </p:cNvSpPr>
          <p:nvPr>
            <p:ph type="sldImg"/>
          </p:nvPr>
        </p:nvSpPr>
        <p:spPr>
          <a:ln>
            <a:solidFill>
              <a:srgbClr val="000000"/>
            </a:solidFill>
            <a:miter/>
          </a:ln>
        </p:spPr>
      </p:sp>
      <p:sp>
        <p:nvSpPr>
          <p:cNvPr id="38914" name="备注占位符 2"/>
          <p:cNvSpPr>
            <a:spLocks noGrp="1"/>
          </p:cNvSpPr>
          <p:nvPr>
            <p:ph type="body"/>
          </p:nvPr>
        </p:nvSpPr>
        <p:spPr>
          <a:noFill/>
          <a:ln>
            <a:noFill/>
          </a:ln>
        </p:spPr>
        <p:txBody>
          <a:bodyPr wrap="square" lIns="91440" tIns="45720" rIns="91440" bIns="45720" anchor="t"/>
          <a:p>
            <a:pPr lvl="0" eaLnBrk="1" hangingPunct="1"/>
            <a:endParaRPr lang="zh-CN" altLang="en-US" dirty="0"/>
          </a:p>
        </p:txBody>
      </p:sp>
      <p:sp>
        <p:nvSpPr>
          <p:cNvPr id="38915"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幻灯片图像占位符 1"/>
          <p:cNvSpPr>
            <a:spLocks noGrp="1" noRot="1" noChangeAspect="1" noTextEdit="1"/>
          </p:cNvSpPr>
          <p:nvPr>
            <p:ph type="sldImg"/>
          </p:nvPr>
        </p:nvSpPr>
        <p:spPr>
          <a:ln>
            <a:solidFill>
              <a:srgbClr val="000000"/>
            </a:solidFill>
            <a:miter/>
          </a:ln>
        </p:spPr>
      </p:sp>
      <p:sp>
        <p:nvSpPr>
          <p:cNvPr id="10242" name="备注占位符 2"/>
          <p:cNvSpPr>
            <a:spLocks noGrp="1"/>
          </p:cNvSpPr>
          <p:nvPr>
            <p:ph type="body"/>
          </p:nvPr>
        </p:nvSpPr>
        <p:spPr>
          <a:noFill/>
          <a:ln>
            <a:noFill/>
          </a:ln>
        </p:spPr>
        <p:txBody>
          <a:bodyPr wrap="square" lIns="91440" tIns="45720" rIns="91440" bIns="45720" anchor="t"/>
          <a:p>
            <a:pPr lvl="0" eaLnBrk="1" hangingPunct="1">
              <a:spcBef>
                <a:spcPct val="0"/>
              </a:spcBef>
            </a:pPr>
            <a:r>
              <a:rPr lang="de-DE" altLang="zh-CN" dirty="0">
                <a:latin typeface="Calibri" panose="020F0502020204030204" pitchFamily="34" charset="0"/>
                <a:sym typeface="+mn-ea"/>
              </a:rPr>
              <a:t>- Im Grunde verweisen sie gegenseitig auf sich selbst, da das eine ne Vorstufe und das andere die Weiterführung ist, man sich aber aus beiden Richtungen angenähert und Dinge übernommen hat, um Kompatibilität noch besser zu gewährleisten</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sym typeface="+mn-ea"/>
              </a:rPr>
              <a:t>- Gemeinsame Architektur bildet die Grundlage für Simple Features, beschreibt das gezeigte Modell und die grundlegenden Geometrietypen etc. (ältester Standard)</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sym typeface="+mn-ea"/>
              </a:rPr>
              <a:t>- Die SQL Option beschreibt VORLESEN (Basics)</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sym typeface="+mn-ea"/>
              </a:rPr>
              <a:t>- SFA = Simple-Feature-Access, also genau das</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sym typeface="+mn-ea"/>
              </a:rPr>
              <a:t>- SQL/MM = SQL Multimedia and Application Packages (neuerer Standard)</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sym typeface="+mn-ea"/>
              </a:rPr>
              <a:t>- SQL/MM bechreibt dann VORLESEN generell (Polyedrische Oberflächen wurden zB vom OpenGIS SFA übernommen, da auch in 2D möglich und weiterhin simpel)</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sym typeface="+mn-ea"/>
              </a:rPr>
              <a:t>- erweiterte Funktionen: Koordinatensystemtransformationen, GML-Support</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sym typeface="+mn-ea"/>
              </a:rPr>
              <a:t>- Die SQL Option verweist auf SQL/MM für weiterführendes, SQL/MM verweist auf die CA für Grundlagen, definiert aber selber nochmal welche</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sym typeface="+mn-ea"/>
              </a:rPr>
              <a:t>- Komplexes Konstrukt, gehören beide zusammen und definieren dann den Umgang mit raumbezogenen Daten in SQL</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rPr>
              <a:t>- SF in beiden Standards enthalten, weswegen ich euch diese Übersicht mal geben wollte, damit ihr die mal gehört habt</a:t>
            </a:r>
            <a:endParaRPr lang="de-DE" altLang="zh-CN" dirty="0">
              <a:latin typeface="Calibri" panose="020F0502020204030204" pitchFamily="34" charset="0"/>
            </a:endParaRPr>
          </a:p>
          <a:p>
            <a:pPr lvl="0" eaLnBrk="1" hangingPunct="1">
              <a:spcBef>
                <a:spcPct val="0"/>
              </a:spcBef>
            </a:pPr>
            <a:r>
              <a:rPr lang="de-DE" altLang="zh-CN" dirty="0">
                <a:latin typeface="Calibri" panose="020F0502020204030204" pitchFamily="34" charset="0"/>
              </a:rPr>
              <a:t>- Funfact: OpenGIS SFA frei verfügbar, SQL/MM kostet, da von ISO, 198 CHF, sprich 190€ (nur Part 3 von 7!)</a:t>
            </a:r>
            <a:endParaRPr lang="de-DE" altLang="zh-CN" dirty="0">
              <a:latin typeface="Calibri" panose="020F0502020204030204" pitchFamily="34" charset="0"/>
            </a:endParaRPr>
          </a:p>
        </p:txBody>
      </p:sp>
      <p:sp>
        <p:nvSpPr>
          <p:cNvPr id="1024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sym typeface="+mn-ea"/>
              </a:rPr>
              <a:t>- Standards über Standards, Frage: wie kriegt man die in SQL und seine Datenbank rein?</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幻灯片图像占位符 1"/>
          <p:cNvSpPr>
            <a:spLocks noGrp="1" noRot="1" noChangeAspect="1" noTextEdit="1"/>
          </p:cNvSpPr>
          <p:nvPr>
            <p:ph type="sldImg"/>
          </p:nvPr>
        </p:nvSpPr>
        <p:spPr>
          <a:ln>
            <a:solidFill>
              <a:srgbClr val="000000"/>
            </a:solidFill>
            <a:miter/>
          </a:ln>
        </p:spPr>
      </p:sp>
      <p:sp>
        <p:nvSpPr>
          <p:cNvPr id="18434" name="备注占位符 2"/>
          <p:cNvSpPr>
            <a:spLocks noGrp="1"/>
          </p:cNvSpPr>
          <p:nvPr>
            <p:ph type="body"/>
          </p:nvPr>
        </p:nvSpPr>
        <p:spPr>
          <a:noFill/>
          <a:ln>
            <a:noFill/>
          </a:ln>
        </p:spPr>
        <p:txBody>
          <a:bodyPr wrap="square" lIns="91440" tIns="45720" rIns="91440" bIns="45720" anchor="t"/>
          <a:p>
            <a:pPr>
              <a:lnSpc>
                <a:spcPct val="120000"/>
              </a:lnSpc>
              <a:spcBef>
                <a:spcPct val="20000"/>
              </a:spcBef>
              <a:buClrTx/>
              <a:buSzTx/>
              <a:buFont typeface="Arial" panose="020B0604020202020204" pitchFamily="34" charset="0"/>
            </a:pPr>
            <a:r>
              <a:rPr lang="de-DE" altLang="id-ID" dirty="0">
                <a:solidFill>
                  <a:schemeClr val="bg1"/>
                </a:solidFill>
                <a:latin typeface="Calibri" panose="020F0502020204030204" pitchFamily="34" charset="0"/>
                <a:sym typeface="Arial" panose="020B0604020202020204" pitchFamily="34" charset="0"/>
              </a:rPr>
              <a:t>Das alles wird im GOM SF s</a:t>
            </a:r>
            <a:r>
              <a:rPr lang="de-DE" altLang="en-US">
                <a:latin typeface="Calibri" panose="020F0502020204030204" pitchFamily="34" charset="0"/>
                <a:sym typeface="+mn-ea"/>
              </a:rPr>
              <a:t>trukturiert/organisiert </a:t>
            </a:r>
            <a:endParaRPr lang="de-DE" altLang="en-US">
              <a:latin typeface="Calibri" panose="020F0502020204030204" pitchFamily="34" charset="0"/>
              <a:sym typeface="+mn-ea"/>
            </a:endParaRPr>
          </a:p>
          <a:p>
            <a:pPr>
              <a:lnSpc>
                <a:spcPct val="120000"/>
              </a:lnSpc>
              <a:spcBef>
                <a:spcPct val="20000"/>
              </a:spcBef>
              <a:buClrTx/>
              <a:buSzTx/>
              <a:buFont typeface="Arial" panose="020B0604020202020204" pitchFamily="34" charset="0"/>
            </a:pPr>
            <a:r>
              <a:rPr lang="de-DE" altLang="en-US">
                <a:latin typeface="Calibri" panose="020F0502020204030204" pitchFamily="34" charset="0"/>
                <a:sym typeface="+mn-ea"/>
              </a:rPr>
              <a:t>- sieht komplizierter aus als es ist, wir haben uns die linke Hälfte bereits angeschaut</a:t>
            </a:r>
            <a:endParaRPr lang="de-DE" altLang="en-US">
              <a:latin typeface="Calibri" panose="020F0502020204030204" pitchFamily="34" charset="0"/>
              <a:sym typeface="+mn-ea"/>
            </a:endParaRPr>
          </a:p>
          <a:p>
            <a:pPr>
              <a:lnSpc>
                <a:spcPct val="120000"/>
              </a:lnSpc>
              <a:spcBef>
                <a:spcPct val="20000"/>
              </a:spcBef>
              <a:buClrTx/>
              <a:buSzTx/>
              <a:buFont typeface="Arial" panose="020B0604020202020204" pitchFamily="34" charset="0"/>
            </a:pPr>
            <a:r>
              <a:rPr lang="de-DE" altLang="zh-CN" dirty="0">
                <a:latin typeface="Calibri" panose="020F0502020204030204" pitchFamily="34" charset="0"/>
              </a:rPr>
              <a:t>- MultiFeatures sind Features, die aus mehreren einzelnen Features bestehen</a:t>
            </a:r>
            <a:endParaRPr lang="de-DE" altLang="zh-CN" dirty="0">
              <a:latin typeface="Calibri" panose="020F0502020204030204" pitchFamily="34" charset="0"/>
            </a:endParaRPr>
          </a:p>
          <a:p>
            <a:pPr>
              <a:lnSpc>
                <a:spcPct val="120000"/>
              </a:lnSpc>
              <a:spcBef>
                <a:spcPct val="20000"/>
              </a:spcBef>
              <a:buClrTx/>
              <a:buSzTx/>
              <a:buFont typeface="Arial" panose="020B0604020202020204" pitchFamily="34" charset="0"/>
            </a:pPr>
            <a:r>
              <a:rPr lang="de-DE" altLang="zh-CN" dirty="0">
                <a:latin typeface="Calibri" panose="020F0502020204030204" pitchFamily="34" charset="0"/>
              </a:rPr>
              <a:t>- Auch da gibt es Regeln, zB keine Intersection bei Polygonen, da daraus ein einziges Polygon konstruiert werden könnte</a:t>
            </a:r>
            <a:endParaRPr lang="de-DE" altLang="zh-CN" dirty="0">
              <a:latin typeface="Calibri" panose="020F0502020204030204" pitchFamily="34" charset="0"/>
            </a:endParaRPr>
          </a:p>
          <a:p>
            <a:pPr>
              <a:lnSpc>
                <a:spcPct val="120000"/>
              </a:lnSpc>
              <a:spcBef>
                <a:spcPct val="20000"/>
              </a:spcBef>
              <a:buClrTx/>
              <a:buSzTx/>
              <a:buFont typeface="Arial" panose="020B0604020202020204" pitchFamily="34" charset="0"/>
            </a:pPr>
            <a:r>
              <a:rPr lang="de-DE" altLang="zh-CN" dirty="0">
                <a:latin typeface="Calibri" panose="020F0502020204030204" pitchFamily="34" charset="0"/>
              </a:rPr>
              <a:t>oder Linien und Punkte dürfen nicht genau aufeinander liegen</a:t>
            </a:r>
            <a:endParaRPr lang="de-DE" altLang="zh-CN" dirty="0">
              <a:latin typeface="Calibri" panose="020F0502020204030204" pitchFamily="34" charset="0"/>
            </a:endParaRPr>
          </a:p>
          <a:p>
            <a:pPr>
              <a:lnSpc>
                <a:spcPct val="120000"/>
              </a:lnSpc>
              <a:spcBef>
                <a:spcPct val="20000"/>
              </a:spcBef>
              <a:buClrTx/>
              <a:buSzTx/>
              <a:buFont typeface="Arial" panose="020B0604020202020204" pitchFamily="34" charset="0"/>
            </a:pPr>
            <a:r>
              <a:rPr lang="de-DE" altLang="zh-CN" dirty="0">
                <a:latin typeface="Calibri" panose="020F0502020204030204" pitchFamily="34" charset="0"/>
              </a:rPr>
              <a:t>- Damit am besten auseinandersetzen, wenn damit tatsächlich gearbeitet wird</a:t>
            </a:r>
            <a:endParaRPr lang="de-DE" altLang="zh-CN" dirty="0">
              <a:latin typeface="Calibri" panose="020F0502020204030204" pitchFamily="34" charset="0"/>
            </a:endParaRPr>
          </a:p>
          <a:p>
            <a:pPr>
              <a:lnSpc>
                <a:spcPct val="120000"/>
              </a:lnSpc>
              <a:spcBef>
                <a:spcPct val="20000"/>
              </a:spcBef>
              <a:buClrTx/>
              <a:buSzTx/>
              <a:buFont typeface="Arial" panose="020B0604020202020204" pitchFamily="34" charset="0"/>
            </a:pPr>
            <a:endParaRPr lang="de-DE" altLang="zh-CN" dirty="0">
              <a:latin typeface="Calibri" panose="020F0502020204030204" pitchFamily="34" charset="0"/>
            </a:endParaRPr>
          </a:p>
          <a:p>
            <a:pPr>
              <a:lnSpc>
                <a:spcPct val="120000"/>
              </a:lnSpc>
              <a:spcBef>
                <a:spcPct val="20000"/>
              </a:spcBef>
              <a:buClrTx/>
              <a:buSzTx/>
              <a:buFont typeface="Arial" panose="020B0604020202020204" pitchFamily="34" charset="0"/>
            </a:pPr>
            <a:r>
              <a:rPr lang="de-DE" altLang="zh-CN" dirty="0">
                <a:latin typeface="Calibri" panose="020F0502020204030204" pitchFamily="34" charset="0"/>
              </a:rPr>
              <a:t>- Schließlich ist es im Rahmen von GIS-Anwendungen natürlich wichtig ein CRS zu definieren, das auf das geometrische Objekt angewendet wird (für uns erstmal nicht weiter interessant)</a:t>
            </a:r>
            <a:endParaRPr lang="de-DE" altLang="zh-CN" dirty="0">
              <a:latin typeface="Calibri" panose="020F0502020204030204" pitchFamily="34" charset="0"/>
            </a:endParaRPr>
          </a:p>
          <a:p>
            <a:pPr>
              <a:lnSpc>
                <a:spcPct val="120000"/>
              </a:lnSpc>
              <a:spcBef>
                <a:spcPct val="20000"/>
              </a:spcBef>
              <a:buClrTx/>
              <a:buSzTx/>
              <a:buFont typeface="Arial" panose="020B0604020202020204" pitchFamily="34" charset="0"/>
            </a:pPr>
            <a:endParaRPr lang="de-DE" altLang="zh-CN" dirty="0">
              <a:latin typeface="Calibri" panose="020F0502020204030204" pitchFamily="34" charset="0"/>
            </a:endParaRPr>
          </a:p>
          <a:p>
            <a:pPr>
              <a:lnSpc>
                <a:spcPct val="120000"/>
              </a:lnSpc>
              <a:spcBef>
                <a:spcPct val="20000"/>
              </a:spcBef>
              <a:buClrTx/>
              <a:buSzTx/>
              <a:buFont typeface="Arial" panose="020B0604020202020204" pitchFamily="34" charset="0"/>
            </a:pPr>
            <a:r>
              <a:rPr lang="de-DE" altLang="zh-CN" dirty="0">
                <a:latin typeface="Calibri" panose="020F0502020204030204" pitchFamily="34" charset="0"/>
                <a:sym typeface="+mn-ea"/>
              </a:rPr>
              <a:t>- Neben dem OGC OpenGIS-Standard für Simple-Features-Access auch SQL/MM, welches nicht-simple Features mit Krümmungen und mehr Funktionen im 3D-Raum definiert/implementiert</a:t>
            </a:r>
            <a:endParaRPr lang="de-DE" altLang="zh-CN" dirty="0">
              <a:latin typeface="Calibri" panose="020F0502020204030204" pitchFamily="34" charset="0"/>
              <a:sym typeface="+mn-ea"/>
            </a:endParaRPr>
          </a:p>
          <a:p>
            <a:pPr>
              <a:lnSpc>
                <a:spcPct val="120000"/>
              </a:lnSpc>
              <a:spcBef>
                <a:spcPct val="20000"/>
              </a:spcBef>
              <a:buClrTx/>
              <a:buSzTx/>
              <a:buFont typeface="Arial" panose="020B0604020202020204" pitchFamily="34" charset="0"/>
            </a:pPr>
            <a:r>
              <a:rPr lang="de-DE" altLang="zh-CN" dirty="0">
                <a:latin typeface="Calibri" panose="020F0502020204030204" pitchFamily="34" charset="0"/>
              </a:rPr>
              <a:t>- früher getrennt, hat die neueste Version des OpenGIS SFA aber inzwischen einige der 3D-Funktionen bzw Objekte übernommen (hatte noch Folien dazu aber das lassen wir weg, das ist erstmal nicht wichtig)</a:t>
            </a:r>
            <a:endParaRPr lang="de-DE" altLang="zh-CN" dirty="0">
              <a:latin typeface="Calibri" panose="020F0502020204030204" pitchFamily="34" charset="0"/>
            </a:endParaRPr>
          </a:p>
          <a:p>
            <a:pPr>
              <a:lnSpc>
                <a:spcPct val="120000"/>
              </a:lnSpc>
              <a:spcBef>
                <a:spcPct val="20000"/>
              </a:spcBef>
              <a:buClrTx/>
              <a:buSzTx/>
              <a:buFont typeface="Arial" panose="020B0604020202020204" pitchFamily="34" charset="0"/>
            </a:pPr>
            <a:r>
              <a:rPr lang="de-DE" altLang="zh-CN" dirty="0">
                <a:latin typeface="Calibri" panose="020F0502020204030204" pitchFamily="34" charset="0"/>
                <a:sym typeface="+mn-ea"/>
              </a:rPr>
              <a:t>- Ihr werdet aber beides nie brauchen, da die für euch wichtigen Infos in den Dokus der entsprechenden Erweiterungen für SQL stehen</a:t>
            </a:r>
            <a:endParaRPr lang="de-DE" altLang="zh-CN" dirty="0">
              <a:latin typeface="Calibri" panose="020F0502020204030204" pitchFamily="34" charset="0"/>
            </a:endParaRPr>
          </a:p>
        </p:txBody>
      </p:sp>
      <p:sp>
        <p:nvSpPr>
          <p:cNvPr id="18435"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 Kann sein, dass die OGC in einer Neuauflage oder Update des OpenGIS SFA Standards neue Dinge implementiert, sodass diese PostGIS-speziellen Funktionen nicht mehr möglich sind</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Daher erstmal nicht darauf verlassen!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Bei EWKB wird ein weiterer Binärcode hinzugefügt, das lassen wir jetzt einfach weg</a:t>
            </a:r>
            <a:endParaRPr lang="de-DE" altLang="zh-CN" dirty="0">
              <a:latin typeface="Calibri" panose="020F0502020204030204" pitchFamily="34" charset="0"/>
            </a:endParaRPr>
          </a:p>
          <a:p>
            <a:pPr lvl="0" eaLnBrk="1" hangingPunct="1"/>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幻灯片图像占位符 1"/>
          <p:cNvSpPr>
            <a:spLocks noGrp="1" noRot="1" noChangeAspect="1" noTextEdit="1"/>
          </p:cNvSpPr>
          <p:nvPr>
            <p:ph type="sldImg"/>
          </p:nvPr>
        </p:nvSpPr>
        <p:spPr>
          <a:ln>
            <a:solidFill>
              <a:srgbClr val="000000"/>
            </a:solidFill>
            <a:miter/>
          </a:ln>
        </p:spPr>
      </p:sp>
      <p:sp>
        <p:nvSpPr>
          <p:cNvPr id="10242" name="备注占位符 2"/>
          <p:cNvSpPr>
            <a:spLocks noGrp="1"/>
          </p:cNvSpPr>
          <p:nvPr>
            <p:ph type="body"/>
          </p:nvPr>
        </p:nvSpPr>
        <p:spPr>
          <a:noFill/>
          <a:ln>
            <a:noFill/>
          </a:ln>
        </p:spPr>
        <p:txBody>
          <a:bodyPr wrap="square" lIns="91440" tIns="45720" rIns="91440" bIns="45720" anchor="t"/>
          <a:p>
            <a:pPr lvl="0" eaLnBrk="1" hangingPunct="1">
              <a:spcBef>
                <a:spcPct val="0"/>
              </a:spcBef>
            </a:pPr>
            <a:r>
              <a:rPr lang="de-DE" altLang="zh-CN" dirty="0">
                <a:latin typeface="Calibri" panose="020F0502020204030204" pitchFamily="34" charset="0"/>
                <a:sym typeface="+mn-ea"/>
              </a:rPr>
              <a:t>Wodurch wir zu Kapitel 2 kommen:</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sym typeface="+mn-ea"/>
              </a:rPr>
              <a:t>- Wie diese Standards von Erweiterungen in SQL integriert wreden</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sym typeface="+mn-ea"/>
              </a:rPr>
              <a:t>- Der Unterschied zwischen WKT vs. WKB</a:t>
            </a:r>
            <a:endParaRPr lang="de-DE" altLang="zh-CN" dirty="0">
              <a:latin typeface="Calibri" panose="020F0502020204030204" pitchFamily="34" charset="0"/>
              <a:sym typeface="+mn-ea"/>
            </a:endParaRPr>
          </a:p>
          <a:p>
            <a:pPr lvl="0" eaLnBrk="1" hangingPunct="1">
              <a:spcBef>
                <a:spcPct val="0"/>
              </a:spcBef>
            </a:pPr>
            <a:r>
              <a:rPr lang="de-DE" altLang="zh-CN" dirty="0">
                <a:latin typeface="Calibri" panose="020F0502020204030204" pitchFamily="34" charset="0"/>
                <a:sym typeface="+mn-ea"/>
              </a:rPr>
              <a:t>- Was Erweiterungen leisten müssen</a:t>
            </a:r>
            <a:endParaRPr lang="de-DE" altLang="zh-CN" dirty="0">
              <a:latin typeface="Calibri" panose="020F0502020204030204" pitchFamily="34" charset="0"/>
            </a:endParaRPr>
          </a:p>
        </p:txBody>
      </p:sp>
      <p:sp>
        <p:nvSpPr>
          <p:cNvPr id="1024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sym typeface="+mn-ea"/>
              </a:rPr>
              <a:t>- Format von Simple Features in SQL</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sym typeface="+mn-ea"/>
              </a:rPr>
              <a:t>- wie gelesen, wie gespeichert, wie bearbeitet</a:t>
            </a:r>
            <a:endParaRPr lang="de-DE" altLang="zh-CN" dirty="0">
              <a:latin typeface="Calibri" panose="020F0502020204030204" pitchFamily="34" charset="0"/>
              <a:sym typeface="+mn-ea"/>
            </a:endParaRPr>
          </a:p>
          <a:p>
            <a:pPr lvl="0" eaLnBrk="1" hangingPunct="1"/>
            <a:r>
              <a:rPr lang="de-DE" altLang="zh-CN" dirty="0">
                <a:latin typeface="Calibri" panose="020F0502020204030204" pitchFamily="34" charset="0"/>
                <a:sym typeface="+mn-ea"/>
              </a:rPr>
              <a:t>- 2 Standards, auch im OpenGIS SFA definiert</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sym typeface="+mn-ea"/>
              </a:rPr>
              <a:t>- WKT ist das alphanumerische und dadurch lesbare Format für Menschen</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sym typeface="+mn-ea"/>
              </a:rPr>
              <a:t>- WKB ist die wesentlich effizientere Speichersprache (PCs, Bytes, ihr wisst Bescheid)</a:t>
            </a:r>
            <a:endParaRPr lang="de-DE" altLang="zh-CN" dirty="0">
              <a:latin typeface="Calibri" panose="020F0502020204030204" pitchFamily="34" charset="0"/>
              <a:sym typeface="+mn-ea"/>
            </a:endParaRPr>
          </a:p>
          <a:p>
            <a:pPr lvl="0" eaLnBrk="1" hangingPunct="1"/>
            <a:endParaRPr lang="de-DE" altLang="zh-CN" dirty="0">
              <a:latin typeface="Calibri" panose="020F0502020204030204" pitchFamily="34" charset="0"/>
              <a:sym typeface="+mn-ea"/>
            </a:endParaRPr>
          </a:p>
          <a:p>
            <a:pPr lvl="0" eaLnBrk="1" hangingPunct="1"/>
            <a:r>
              <a:rPr lang="de-DE" altLang="zh-CN" dirty="0">
                <a:latin typeface="Calibri" panose="020F0502020204030204" pitchFamily="34" charset="0"/>
                <a:sym typeface="+mn-ea"/>
              </a:rPr>
              <a:t>- Punkt, x y Koordinate</a:t>
            </a:r>
            <a:endParaRPr lang="de-DE" altLang="zh-CN" dirty="0">
              <a:latin typeface="Calibri" panose="020F0502020204030204" pitchFamily="34" charset="0"/>
              <a:sym typeface="+mn-ea"/>
            </a:endParaRPr>
          </a:p>
          <a:p>
            <a:pPr lvl="0" eaLnBrk="1" hangingPunct="1"/>
            <a:r>
              <a:rPr lang="de-DE" altLang="zh-CN" dirty="0">
                <a:latin typeface="Calibri" panose="020F0502020204030204" pitchFamily="34" charset="0"/>
                <a:sym typeface="+mn-ea"/>
              </a:rPr>
              <a:t>- Nix anderes steht im Binärcode</a:t>
            </a:r>
            <a:endParaRPr lang="de-DE" altLang="zh-CN" dirty="0">
              <a:latin typeface="Calibri" panose="020F0502020204030204" pitchFamily="34" charset="0"/>
            </a:endParaRPr>
          </a:p>
          <a:p>
            <a:pPr lvl="0" eaLnBrk="1" hangingPunct="1"/>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stellt euch vor wir haben ein unregelmäßiges Polygon mit n-Punkten, was da für ne Zeile rauskommt</a:t>
            </a:r>
            <a:endParaRPr lang="de-DE" altLang="zh-CN" dirty="0">
              <a:latin typeface="Calibri" panose="020F0502020204030204" pitchFamily="34" charset="0"/>
            </a:endParaRPr>
          </a:p>
          <a:p>
            <a:pPr lvl="0" eaLnBrk="1" hangingPunct="1"/>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beides parallel nutzbar</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so würde es aussehen, wenn man ein Punktfeature in eine Datenbank einfügen wollen würde (dazu gleich mehr)</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sym typeface="+mn-ea"/>
              </a:rPr>
              <a:t>- Ist kein Virus: nur dass ihr das mal gesehen habt</a:t>
            </a:r>
            <a:endParaRPr lang="de-DE" altLang="zh-CN" dirty="0">
              <a:latin typeface="Calibri" panose="020F0502020204030204" pitchFamily="34" charset="0"/>
              <a:sym typeface="+mn-ea"/>
            </a:endParaRPr>
          </a:p>
          <a:p>
            <a:pPr lvl="0" eaLnBrk="1" hangingPunct="1"/>
            <a:r>
              <a:rPr lang="de-DE" altLang="zh-CN" dirty="0">
                <a:latin typeface="Calibri" panose="020F0502020204030204" pitchFamily="34" charset="0"/>
                <a:sym typeface="+mn-ea"/>
              </a:rPr>
              <a:t>- WKT besser für den Anfang und einfach generell userfreundlicher</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幻灯片图像占位符 1"/>
          <p:cNvSpPr>
            <a:spLocks noGrp="1" noRot="1" noChangeAspect="1" noTextEdit="1"/>
          </p:cNvSpPr>
          <p:nvPr>
            <p:ph type="sldImg"/>
          </p:nvPr>
        </p:nvSpPr>
        <p:spPr>
          <a:ln>
            <a:solidFill>
              <a:srgbClr val="000000"/>
            </a:solidFill>
            <a:miter/>
          </a:ln>
        </p:spPr>
      </p:sp>
      <p:sp>
        <p:nvSpPr>
          <p:cNvPr id="10242" name="备注占位符 2"/>
          <p:cNvSpPr>
            <a:spLocks noGrp="1"/>
          </p:cNvSpPr>
          <p:nvPr>
            <p:ph type="body"/>
          </p:nvPr>
        </p:nvSpPr>
        <p:spPr>
          <a:noFill/>
          <a:ln>
            <a:noFill/>
          </a:ln>
        </p:spPr>
        <p:txBody>
          <a:bodyPr wrap="square" lIns="91440" tIns="45720" rIns="91440" bIns="45720" anchor="t"/>
          <a:p>
            <a:pPr lvl="0" eaLnBrk="1" hangingPunct="1">
              <a:spcBef>
                <a:spcPct val="0"/>
              </a:spcBef>
            </a:pPr>
            <a:r>
              <a:rPr lang="de-DE" altLang="zh-CN" dirty="0">
                <a:latin typeface="Calibri" panose="020F0502020204030204" pitchFamily="34" charset="0"/>
              </a:rPr>
              <a:t>- Stichwort: Erweiterungen/Plugins</a:t>
            </a:r>
            <a:endParaRPr lang="de-DE" altLang="zh-CN" dirty="0">
              <a:latin typeface="Calibri" panose="020F0502020204030204" pitchFamily="34" charset="0"/>
            </a:endParaRPr>
          </a:p>
        </p:txBody>
      </p:sp>
      <p:sp>
        <p:nvSpPr>
          <p:cNvPr id="1024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幻灯片图像占位符 1"/>
          <p:cNvSpPr>
            <a:spLocks noGrp="1" noRot="1" noChangeAspect="1" noTextEdit="1"/>
          </p:cNvSpPr>
          <p:nvPr>
            <p:ph type="sldImg"/>
          </p:nvPr>
        </p:nvSpPr>
        <p:spPr>
          <a:ln>
            <a:solidFill>
              <a:srgbClr val="000000"/>
            </a:solidFill>
            <a:miter/>
          </a:ln>
        </p:spPr>
      </p:sp>
      <p:sp>
        <p:nvSpPr>
          <p:cNvPr id="10242" name="备注占位符 2"/>
          <p:cNvSpPr>
            <a:spLocks noGrp="1"/>
          </p:cNvSpPr>
          <p:nvPr>
            <p:ph type="body"/>
          </p:nvPr>
        </p:nvSpPr>
        <p:spPr>
          <a:noFill/>
          <a:ln>
            <a:noFill/>
          </a:ln>
        </p:spPr>
        <p:txBody>
          <a:bodyPr wrap="square" lIns="91440" tIns="45720" rIns="91440" bIns="45720" anchor="t"/>
          <a:p>
            <a:pPr lvl="0" eaLnBrk="1" hangingPunct="1">
              <a:spcBef>
                <a:spcPct val="0"/>
              </a:spcBef>
            </a:pPr>
            <a:r>
              <a:rPr lang="de-DE" altLang="zh-CN" dirty="0">
                <a:latin typeface="Calibri" panose="020F0502020204030204" pitchFamily="34" charset="0"/>
              </a:rPr>
              <a:t>- Stichwort: Erweiterungen/Plugins</a:t>
            </a:r>
            <a:endParaRPr lang="de-DE" altLang="zh-CN" dirty="0">
              <a:latin typeface="Calibri" panose="020F0502020204030204" pitchFamily="34" charset="0"/>
            </a:endParaRPr>
          </a:p>
          <a:p>
            <a:pPr lvl="0" eaLnBrk="1" hangingPunct="1">
              <a:spcBef>
                <a:spcPct val="0"/>
              </a:spcBef>
            </a:pPr>
            <a:r>
              <a:rPr lang="de-DE" altLang="zh-CN" dirty="0">
                <a:latin typeface="Calibri" panose="020F0502020204030204" pitchFamily="34" charset="0"/>
              </a:rPr>
              <a:t>- Fügen das Geo in Geodatenbanken hinzu</a:t>
            </a:r>
            <a:endParaRPr lang="de-DE" altLang="zh-CN" dirty="0">
              <a:latin typeface="Calibri" panose="020F0502020204030204" pitchFamily="34" charset="0"/>
            </a:endParaRPr>
          </a:p>
          <a:p>
            <a:pPr lvl="0" eaLnBrk="1" hangingPunct="1">
              <a:spcBef>
                <a:spcPct val="0"/>
              </a:spcBef>
            </a:pPr>
            <a:endParaRPr lang="de-DE" altLang="zh-CN" dirty="0">
              <a:latin typeface="Calibri" panose="020F0502020204030204" pitchFamily="34" charset="0"/>
            </a:endParaRPr>
          </a:p>
          <a:p>
            <a:pPr lvl="0" eaLnBrk="1" hangingPunct="1">
              <a:spcBef>
                <a:spcPct val="0"/>
              </a:spcBef>
            </a:pPr>
            <a:r>
              <a:rPr lang="de-DE" altLang="zh-CN" dirty="0">
                <a:latin typeface="Calibri" panose="020F0502020204030204" pitchFamily="34" charset="0"/>
              </a:rPr>
              <a:t>- alles gehört in der ersten VL</a:t>
            </a:r>
            <a:endParaRPr lang="de-DE" altLang="zh-CN" dirty="0">
              <a:latin typeface="Calibri" panose="020F0502020204030204" pitchFamily="34" charset="0"/>
            </a:endParaRPr>
          </a:p>
          <a:p>
            <a:pPr lvl="0" eaLnBrk="1" hangingPunct="1">
              <a:spcBef>
                <a:spcPct val="0"/>
              </a:spcBef>
            </a:pPr>
            <a:endParaRPr lang="de-DE" altLang="zh-CN" dirty="0">
              <a:latin typeface="Calibri" panose="020F0502020204030204" pitchFamily="34" charset="0"/>
            </a:endParaRPr>
          </a:p>
          <a:p>
            <a:pPr lvl="0" eaLnBrk="1" hangingPunct="1">
              <a:spcBef>
                <a:spcPct val="0"/>
              </a:spcBef>
            </a:pPr>
            <a:r>
              <a:rPr lang="de-DE" altLang="zh-CN" dirty="0">
                <a:latin typeface="Calibri" panose="020F0502020204030204" pitchFamily="34" charset="0"/>
              </a:rPr>
              <a:t>- OGR/GDAL andere Seminare in der Geographie</a:t>
            </a:r>
            <a:endParaRPr lang="de-DE" altLang="zh-CN" dirty="0">
              <a:latin typeface="Calibri" panose="020F0502020204030204" pitchFamily="34" charset="0"/>
            </a:endParaRPr>
          </a:p>
          <a:p>
            <a:pPr lvl="0" eaLnBrk="1" hangingPunct="1">
              <a:spcBef>
                <a:spcPct val="0"/>
              </a:spcBef>
            </a:pPr>
            <a:r>
              <a:rPr lang="de-DE" altLang="zh-CN" dirty="0">
                <a:latin typeface="Calibri" panose="020F0502020204030204" pitchFamily="34" charset="0"/>
              </a:rPr>
              <a:t>- wir schauen uns PostGIS an</a:t>
            </a:r>
            <a:endParaRPr lang="de-DE" altLang="zh-CN" dirty="0">
              <a:latin typeface="Calibri" panose="020F0502020204030204" pitchFamily="34" charset="0"/>
            </a:endParaRPr>
          </a:p>
        </p:txBody>
      </p:sp>
      <p:sp>
        <p:nvSpPr>
          <p:cNvPr id="1024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幻灯片图像占位符 1"/>
          <p:cNvSpPr>
            <a:spLocks noGrp="1" noRot="1" noChangeAspect="1" noTextEdit="1"/>
          </p:cNvSpPr>
          <p:nvPr>
            <p:ph type="sldImg"/>
          </p:nvPr>
        </p:nvSpPr>
        <p:spPr>
          <a:ln>
            <a:solidFill>
              <a:srgbClr val="000000"/>
            </a:solidFill>
            <a:miter/>
          </a:ln>
        </p:spPr>
      </p:sp>
      <p:sp>
        <p:nvSpPr>
          <p:cNvPr id="10242" name="备注占位符 2"/>
          <p:cNvSpPr>
            <a:spLocks noGrp="1"/>
          </p:cNvSpPr>
          <p:nvPr>
            <p:ph type="body"/>
          </p:nvPr>
        </p:nvSpPr>
        <p:spPr>
          <a:noFill/>
          <a:ln>
            <a:noFill/>
          </a:ln>
        </p:spPr>
        <p:txBody>
          <a:bodyPr wrap="square" lIns="91440" tIns="45720" rIns="91440" bIns="45720" anchor="t"/>
          <a:p>
            <a:pPr lvl="0" eaLnBrk="1" hangingPunct="1">
              <a:spcBef>
                <a:spcPct val="0"/>
              </a:spcBef>
            </a:pPr>
            <a:endParaRPr lang="zh-CN" altLang="en-US" dirty="0"/>
          </a:p>
        </p:txBody>
      </p:sp>
      <p:sp>
        <p:nvSpPr>
          <p:cNvPr id="1024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幻灯片图像占位符 1"/>
          <p:cNvSpPr>
            <a:spLocks noGrp="1" noRot="1" noChangeAspect="1" noTextEdit="1"/>
          </p:cNvSpPr>
          <p:nvPr>
            <p:ph type="sldImg"/>
          </p:nvPr>
        </p:nvSpPr>
        <p:spPr>
          <a:ln>
            <a:solidFill>
              <a:srgbClr val="000000"/>
            </a:solidFill>
            <a:miter/>
          </a:ln>
        </p:spPr>
      </p:sp>
      <p:sp>
        <p:nvSpPr>
          <p:cNvPr id="45058" name="备注占位符 2"/>
          <p:cNvSpPr>
            <a:spLocks noGrp="1"/>
          </p:cNvSpPr>
          <p:nvPr>
            <p:ph type="body"/>
          </p:nvPr>
        </p:nvSpPr>
        <p:spPr>
          <a:noFill/>
          <a:ln>
            <a:noFill/>
          </a:ln>
        </p:spPr>
        <p:txBody>
          <a:bodyPr wrap="square" lIns="91440" tIns="45720" rIns="91440" bIns="45720" anchor="t"/>
          <a:p>
            <a:pPr lvl="0" eaLnBrk="1" hangingPunct="1"/>
            <a:r>
              <a:rPr lang="de-DE" altLang="zh-CN" dirty="0">
                <a:latin typeface="Calibri" panose="020F0502020204030204" pitchFamily="34" charset="0"/>
              </a:rPr>
              <a:t>Methoden auf Geometrieobjekte</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Gruppe 1:</a:t>
            </a:r>
            <a:endParaRPr lang="de-DE" altLang="zh-CN" dirty="0">
              <a:latin typeface="Calibri" panose="020F0502020204030204" pitchFamily="34" charset="0"/>
            </a:endParaRPr>
          </a:p>
          <a:p>
            <a:pPr lvl="0" eaLnBrk="1" hangingPunct="1"/>
            <a:r>
              <a:rPr lang="de-DE" altLang="zh-CN" dirty="0">
                <a:latin typeface="Calibri" panose="020F0502020204030204" pitchFamily="34" charset="0"/>
              </a:rPr>
              <a:t>- Erstellen der Geometrien</a:t>
            </a:r>
            <a:endParaRPr lang="de-DE" altLang="zh-CN" dirty="0">
              <a:latin typeface="Calibri" panose="020F0502020204030204" pitchFamily="34" charset="0"/>
            </a:endParaRPr>
          </a:p>
          <a:p>
            <a:pPr lvl="0">
              <a:lnSpc>
                <a:spcPct val="100000"/>
              </a:lnSpc>
              <a:spcBef>
                <a:spcPct val="0"/>
              </a:spcBef>
              <a:spcAft>
                <a:spcPct val="35000"/>
              </a:spcAft>
            </a:pPr>
            <a:r>
              <a:rPr lang="de-DE" altLang="en-US">
                <a:solidFill>
                  <a:schemeClr val="bg1"/>
                </a:solidFill>
                <a:latin typeface="Calibri Light" panose="020F0302020204030204" charset="0"/>
                <a:cs typeface="Calibri Light" panose="020F0302020204030204" charset="0"/>
                <a:sym typeface="+mn-ea"/>
              </a:rPr>
              <a:t>- Abfrage des Geometrietyps</a:t>
            </a:r>
            <a:endParaRPr lang="de-DE" altLang="en-US">
              <a:solidFill>
                <a:schemeClr val="bg1"/>
              </a:solidFill>
              <a:latin typeface="Calibri Light" panose="020F0302020204030204" charset="0"/>
              <a:cs typeface="Calibri Light" panose="020F0302020204030204" charset="0"/>
            </a:endParaRPr>
          </a:p>
          <a:p>
            <a:pPr lvl="0">
              <a:lnSpc>
                <a:spcPct val="100000"/>
              </a:lnSpc>
              <a:spcBef>
                <a:spcPct val="0"/>
              </a:spcBef>
              <a:spcAft>
                <a:spcPct val="35000"/>
              </a:spcAft>
            </a:pPr>
            <a:r>
              <a:rPr lang="de-DE" altLang="en-US">
                <a:solidFill>
                  <a:schemeClr val="bg1"/>
                </a:solidFill>
                <a:latin typeface="Calibri Light" panose="020F0302020204030204" charset="0"/>
                <a:cs typeface="Calibri Light" panose="020F0302020204030204" charset="0"/>
                <a:sym typeface="+mn-ea"/>
              </a:rPr>
              <a:t>- Abfrage der Ausdehnung/Attribute</a:t>
            </a:r>
            <a:endParaRPr lang="de-DE" altLang="en-US">
              <a:solidFill>
                <a:schemeClr val="bg1"/>
              </a:solidFill>
              <a:latin typeface="Calibri Light" panose="020F0302020204030204" charset="0"/>
              <a:cs typeface="Calibri Light" panose="020F0302020204030204" charset="0"/>
              <a:sym typeface="+mn-ea"/>
            </a:endParaRPr>
          </a:p>
          <a:p>
            <a:pPr lvl="0">
              <a:lnSpc>
                <a:spcPct val="100000"/>
              </a:lnSpc>
              <a:spcBef>
                <a:spcPct val="0"/>
              </a:spcBef>
              <a:spcAft>
                <a:spcPct val="35000"/>
              </a:spcAft>
            </a:pPr>
            <a:r>
              <a:rPr lang="de-DE" altLang="en-US">
                <a:solidFill>
                  <a:schemeClr val="bg1"/>
                </a:solidFill>
                <a:latin typeface="Calibri Light" panose="020F0302020204030204" charset="0"/>
                <a:cs typeface="Calibri Light" panose="020F0302020204030204" charset="0"/>
                <a:sym typeface="+mn-ea"/>
              </a:rPr>
              <a:t>- Rückgabe der Geometrie als Text/Binary -&gt; Transformationen</a:t>
            </a:r>
            <a:endParaRPr lang="de-DE" altLang="zh-CN" dirty="0">
              <a:latin typeface="Calibri" panose="020F0502020204030204" pitchFamily="34" charset="0"/>
            </a:endParaRPr>
          </a:p>
        </p:txBody>
      </p:sp>
      <p:sp>
        <p:nvSpPr>
          <p:cNvPr id="450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bg>
      <p:bgPr>
        <a:blipFill rotWithShape="0">
          <a:blip r:embed="rId2"/>
        </a:blipFill>
        <a:effectLst/>
      </p:bgPr>
    </p:bg>
    <p:spTree>
      <p:nvGrpSpPr>
        <p:cNvPr id="1" name=""/>
        <p:cNvGrpSpPr/>
        <p:nvPr/>
      </p:nvGrpSpPr>
      <p:grpSpPr>
        <a:xfrm>
          <a:off x="0" y="0"/>
          <a:ext cx="0" cy="0"/>
          <a:chOff x="0" y="0"/>
          <a:chExt cx="0" cy="0"/>
        </a:xfrm>
      </p:grpSpPr>
      <p:pic>
        <p:nvPicPr>
          <p:cNvPr id="2050" name="图片 1"/>
          <p:cNvPicPr>
            <a:picLocks noChangeAspect="1"/>
          </p:cNvPicPr>
          <p:nvPr userDrawn="1"/>
        </p:nvPicPr>
        <p:blipFill>
          <a:blip r:embed="rId3"/>
          <a:stretch>
            <a:fillRect/>
          </a:stretch>
        </p:blipFill>
        <p:spPr>
          <a:xfrm>
            <a:off x="0" y="0"/>
            <a:ext cx="9144000" cy="5156200"/>
          </a:xfrm>
          <a:prstGeom prst="rect">
            <a:avLst/>
          </a:prstGeom>
          <a:noFill/>
          <a:ln w="9525">
            <a:noFill/>
          </a:ln>
        </p:spPr>
      </p:pic>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bg>
      <p:bgPr>
        <a:blipFill rotWithShape="0">
          <a:blip r:embed="rId2"/>
        </a:blipFill>
        <a:effectLst/>
      </p:bgPr>
    </p:bg>
    <p:spTree>
      <p:nvGrpSpPr>
        <p:cNvPr id="1" name=""/>
        <p:cNvGrpSpPr/>
        <p:nvPr/>
      </p:nvGrpSpPr>
      <p:grpSpPr>
        <a:xfrm>
          <a:off x="0" y="0"/>
          <a:ext cx="0" cy="0"/>
          <a:chOff x="0" y="0"/>
          <a:chExt cx="0" cy="0"/>
        </a:xfrm>
      </p:grpSpPr>
      <p:pic>
        <p:nvPicPr>
          <p:cNvPr id="3074" name="图片 1"/>
          <p:cNvPicPr>
            <a:picLocks noChangeAspect="1"/>
          </p:cNvPicPr>
          <p:nvPr userDrawn="1"/>
        </p:nvPicPr>
        <p:blipFill>
          <a:blip r:embed="rId3"/>
          <a:stretch>
            <a:fillRect/>
          </a:stretch>
        </p:blipFill>
        <p:spPr>
          <a:xfrm>
            <a:off x="0" y="0"/>
            <a:ext cx="9144000" cy="5156200"/>
          </a:xfrm>
          <a:prstGeom prst="rect">
            <a:avLst/>
          </a:prstGeom>
          <a:noFill/>
          <a:ln w="9525">
            <a:noFill/>
          </a:ln>
        </p:spPr>
      </p:pic>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ection title">
    <p:bg>
      <p:bgPr>
        <a:blipFill rotWithShape="0">
          <a:blip r:embed="rId2"/>
        </a:blipFill>
        <a:effectLst/>
      </p:bgPr>
    </p:bg>
    <p:spTree>
      <p:nvGrpSpPr>
        <p:cNvPr id="1" name=""/>
        <p:cNvGrpSpPr/>
        <p:nvPr/>
      </p:nvGrpSpPr>
      <p:grpSpPr>
        <a:xfrm>
          <a:off x="0" y="0"/>
          <a:ext cx="0" cy="0"/>
          <a:chOff x="0" y="0"/>
          <a:chExt cx="0" cy="0"/>
        </a:xfrm>
      </p:grpSpPr>
      <p:pic>
        <p:nvPicPr>
          <p:cNvPr id="4098" name="图片 1"/>
          <p:cNvPicPr>
            <a:picLocks noChangeAspect="1"/>
          </p:cNvPicPr>
          <p:nvPr userDrawn="1"/>
        </p:nvPicPr>
        <p:blipFill>
          <a:blip r:embed="rId3"/>
          <a:stretch>
            <a:fillRect/>
          </a:stretch>
        </p:blipFill>
        <p:spPr>
          <a:xfrm>
            <a:off x="0" y="0"/>
            <a:ext cx="9144000" cy="5156200"/>
          </a:xfrm>
          <a:prstGeom prst="rect">
            <a:avLst/>
          </a:prstGeom>
          <a:noFill/>
          <a:ln w="9525">
            <a:noFill/>
          </a:ln>
        </p:spPr>
      </p:pic>
    </p:spTree>
  </p:cSld>
  <p:clrMapOvr>
    <a:masterClrMapping/>
  </p:clrMapOvr>
  <p:hf hdr="0" ftr="0" dt="0"/>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image" Target="../media/image1.png"/><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4"/>
        </a:blipFill>
        <a:effectLst/>
      </p:bgPr>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华文细黑" panose="02010600040101010101" charset="-122"/>
          <a:ea typeface="Microsoft YaHei" panose="020B0503020204020204" pitchFamily="34" charset="-122"/>
        </a:defRPr>
      </a:lvl2pPr>
      <a:lvl3pPr algn="ctr" rtl="0" eaLnBrk="0" fontAlgn="base" hangingPunct="0">
        <a:spcBef>
          <a:spcPct val="0"/>
        </a:spcBef>
        <a:spcAft>
          <a:spcPct val="0"/>
        </a:spcAft>
        <a:defRPr sz="4400">
          <a:solidFill>
            <a:schemeClr val="tx1"/>
          </a:solidFill>
          <a:latin typeface="华文细黑" panose="02010600040101010101" charset="-122"/>
          <a:ea typeface="Microsoft YaHei" panose="020B0503020204020204" pitchFamily="34" charset="-122"/>
        </a:defRPr>
      </a:lvl3pPr>
      <a:lvl4pPr algn="ctr" rtl="0" eaLnBrk="0" fontAlgn="base" hangingPunct="0">
        <a:spcBef>
          <a:spcPct val="0"/>
        </a:spcBef>
        <a:spcAft>
          <a:spcPct val="0"/>
        </a:spcAft>
        <a:defRPr sz="4400">
          <a:solidFill>
            <a:schemeClr val="tx1"/>
          </a:solidFill>
          <a:latin typeface="华文细黑" panose="02010600040101010101" charset="-122"/>
          <a:ea typeface="Microsoft YaHei" panose="020B0503020204020204" pitchFamily="34" charset="-122"/>
        </a:defRPr>
      </a:lvl4pPr>
      <a:lvl5pPr algn="ctr" rtl="0" eaLnBrk="0" fontAlgn="base" hangingPunct="0">
        <a:spcBef>
          <a:spcPct val="0"/>
        </a:spcBef>
        <a:spcAft>
          <a:spcPct val="0"/>
        </a:spcAft>
        <a:defRPr sz="4400">
          <a:solidFill>
            <a:schemeClr val="tx1"/>
          </a:solidFill>
          <a:latin typeface="华文细黑" panose="02010600040101010101" charset="-122"/>
          <a:ea typeface="Microsoft YaHei" panose="020B0503020204020204" pitchFamily="34" charset="-122"/>
        </a:defRPr>
      </a:lvl5pPr>
      <a:lvl6pPr marL="457200" algn="ctr" rtl="0" fontAlgn="base">
        <a:spcBef>
          <a:spcPct val="0"/>
        </a:spcBef>
        <a:spcAft>
          <a:spcPct val="0"/>
        </a:spcAft>
        <a:defRPr sz="4400">
          <a:solidFill>
            <a:schemeClr val="tx1"/>
          </a:solidFill>
          <a:latin typeface="Lao UI" panose="020B0502040204020203" pitchFamily="34" charset="0"/>
          <a:ea typeface="Microsoft YaHei" panose="020B0503020204020204" pitchFamily="34" charset="-122"/>
        </a:defRPr>
      </a:lvl6pPr>
      <a:lvl7pPr marL="914400" algn="ctr" rtl="0" fontAlgn="base">
        <a:spcBef>
          <a:spcPct val="0"/>
        </a:spcBef>
        <a:spcAft>
          <a:spcPct val="0"/>
        </a:spcAft>
        <a:defRPr sz="4400">
          <a:solidFill>
            <a:schemeClr val="tx1"/>
          </a:solidFill>
          <a:latin typeface="Lao UI" panose="020B0502040204020203" pitchFamily="34" charset="0"/>
          <a:ea typeface="Microsoft YaHei" panose="020B0503020204020204" pitchFamily="34" charset="-122"/>
        </a:defRPr>
      </a:lvl7pPr>
      <a:lvl8pPr marL="1371600" algn="ctr" rtl="0" fontAlgn="base">
        <a:spcBef>
          <a:spcPct val="0"/>
        </a:spcBef>
        <a:spcAft>
          <a:spcPct val="0"/>
        </a:spcAft>
        <a:defRPr sz="4400">
          <a:solidFill>
            <a:schemeClr val="tx1"/>
          </a:solidFill>
          <a:latin typeface="Lao UI" panose="020B0502040204020203" pitchFamily="34" charset="0"/>
          <a:ea typeface="Microsoft YaHei" panose="020B0503020204020204" pitchFamily="34" charset="-122"/>
        </a:defRPr>
      </a:lvl8pPr>
      <a:lvl9pPr marL="1828800" algn="ctr" rtl="0" fontAlgn="base">
        <a:spcBef>
          <a:spcPct val="0"/>
        </a:spcBef>
        <a:spcAft>
          <a:spcPct val="0"/>
        </a:spcAft>
        <a:defRPr sz="4400">
          <a:solidFill>
            <a:schemeClr val="tx1"/>
          </a:solidFill>
          <a:latin typeface="Lao UI" panose="020B0502040204020203" pitchFamily="34" charset="0"/>
          <a:ea typeface="Microsoft YaHei" panose="020B0503020204020204" pitchFamily="34"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2.xml"/><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image" Target="../media/image26.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30.png"/><Relationship Id="rId1" Type="http://schemas.openxmlformats.org/officeDocument/2006/relationships/image" Target="../media/image2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2.xml"/><Relationship Id="rId4" Type="http://schemas.openxmlformats.org/officeDocument/2006/relationships/image" Target="../media/image31.png"/><Relationship Id="rId3" Type="http://schemas.openxmlformats.org/officeDocument/2006/relationships/tags" Target="../tags/tag2.xml"/><Relationship Id="rId2" Type="http://schemas.microsoft.com/office/2007/relationships/media" Target="../media/media1.mp4"/><Relationship Id="rId1" Type="http://schemas.openxmlformats.org/officeDocument/2006/relationships/video" Target="../media/media1.mp4"/></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2.xml"/><Relationship Id="rId4" Type="http://schemas.openxmlformats.org/officeDocument/2006/relationships/image" Target="../media/image32.png"/><Relationship Id="rId3" Type="http://schemas.openxmlformats.org/officeDocument/2006/relationships/tags" Target="../tags/tag3.xml"/><Relationship Id="rId2" Type="http://schemas.microsoft.com/office/2007/relationships/media" Target="../media/media2.mp4"/><Relationship Id="rId1" Type="http://schemas.openxmlformats.org/officeDocument/2006/relationships/video" Target="../media/media2.mp4"/></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7" Type="http://schemas.openxmlformats.org/officeDocument/2006/relationships/notesSlide" Target="../notesSlides/notesSlide19.xml"/><Relationship Id="rId6" Type="http://schemas.openxmlformats.org/officeDocument/2006/relationships/slideLayout" Target="../slideLayouts/slideLayout2.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3.xml"/><Relationship Id="rId2" Type="http://schemas.openxmlformats.org/officeDocument/2006/relationships/image" Target="../media/image34.jpeg"/><Relationship Id="rId1" Type="http://schemas.openxmlformats.org/officeDocument/2006/relationships/image" Target="../media/image33.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2.xml"/><Relationship Id="rId2" Type="http://schemas.openxmlformats.org/officeDocument/2006/relationships/image" Target="../media/image27.png"/><Relationship Id="rId1" Type="http://schemas.openxmlformats.org/officeDocument/2006/relationships/image" Target="../media/image35.png"/></Relationships>
</file>

<file path=ppt/slides/_rels/slide23.xml.rels><?xml version="1.0" encoding="UTF-8" standalone="yes"?>
<Relationships xmlns="http://schemas.openxmlformats.org/package/2006/relationships"><Relationship Id="rId7" Type="http://schemas.openxmlformats.org/officeDocument/2006/relationships/notesSlide" Target="../notesSlides/notesSlide22.xml"/><Relationship Id="rId6" Type="http://schemas.openxmlformats.org/officeDocument/2006/relationships/slideLayout" Target="../slideLayouts/slideLayout2.xml"/><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 Type="http://schemas.openxmlformats.org/officeDocument/2006/relationships/diagramData" Target="../diagrams/data3.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image" Target="../media/image36.jpe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2.xml"/><Relationship Id="rId2" Type="http://schemas.openxmlformats.org/officeDocument/2006/relationships/image" Target="../media/image38.png"/><Relationship Id="rId1" Type="http://schemas.openxmlformats.org/officeDocument/2006/relationships/image" Target="../media/image3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9" Type="http://schemas.openxmlformats.org/officeDocument/2006/relationships/image" Target="../media/image12.png"/><Relationship Id="rId8" Type="http://schemas.openxmlformats.org/officeDocument/2006/relationships/image" Target="../media/image11.png"/><Relationship Id="rId7" Type="http://schemas.openxmlformats.org/officeDocument/2006/relationships/image" Target="../media/image10.png"/><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5" Type="http://schemas.openxmlformats.org/officeDocument/2006/relationships/notesSlide" Target="../notesSlides/notesSlide2.xml"/><Relationship Id="rId14" Type="http://schemas.openxmlformats.org/officeDocument/2006/relationships/slideLayout" Target="../slideLayouts/slideLayout2.xml"/><Relationship Id="rId13" Type="http://schemas.openxmlformats.org/officeDocument/2006/relationships/image" Target="../media/image16.png"/><Relationship Id="rId12" Type="http://schemas.openxmlformats.org/officeDocument/2006/relationships/image" Target="../media/image15.png"/><Relationship Id="rId11" Type="http://schemas.openxmlformats.org/officeDocument/2006/relationships/image" Target="../media/image14.png"/><Relationship Id="rId10" Type="http://schemas.openxmlformats.org/officeDocument/2006/relationships/image" Target="../media/image13.png"/><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2.xml"/><Relationship Id="rId2" Type="http://schemas.openxmlformats.org/officeDocument/2006/relationships/image" Target="../media/image40.png"/><Relationship Id="rId1" Type="http://schemas.openxmlformats.org/officeDocument/2006/relationships/image" Target="../media/image39.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tags" Target="../tags/tag1.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image" Target="../media/image2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 name="组合 171"/>
          <p:cNvGrpSpPr/>
          <p:nvPr/>
        </p:nvGrpSpPr>
        <p:grpSpPr>
          <a:xfrm>
            <a:off x="2617788" y="633413"/>
            <a:ext cx="3908425" cy="3910012"/>
            <a:chOff x="2084209" y="814147"/>
            <a:chExt cx="4173518" cy="4173518"/>
          </a:xfrm>
        </p:grpSpPr>
        <p:sp>
          <p:nvSpPr>
            <p:cNvPr id="26" name="椭圆 25"/>
            <p:cNvSpPr/>
            <p:nvPr/>
          </p:nvSpPr>
          <p:spPr>
            <a:xfrm rot="9211764">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5" name="椭圆 144"/>
            <p:cNvSpPr/>
            <p:nvPr/>
          </p:nvSpPr>
          <p:spPr>
            <a:xfrm rot="-3342857">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6" name="椭圆 145"/>
            <p:cNvSpPr/>
            <p:nvPr/>
          </p:nvSpPr>
          <p:spPr>
            <a:xfrm rot="-2314286">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7" name="椭圆 146"/>
            <p:cNvSpPr/>
            <p:nvPr/>
          </p:nvSpPr>
          <p:spPr>
            <a:xfrm rot="-1285714">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0" name="椭圆 149"/>
            <p:cNvSpPr/>
            <p:nvPr/>
          </p:nvSpPr>
          <p:spPr>
            <a:xfrm rot="1800000">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1" name="椭圆 150"/>
            <p:cNvSpPr/>
            <p:nvPr/>
          </p:nvSpPr>
          <p:spPr>
            <a:xfrm rot="2828571">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6" name="椭圆 155"/>
            <p:cNvSpPr/>
            <p:nvPr/>
          </p:nvSpPr>
          <p:spPr>
            <a:xfrm rot="7971428">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7" name="椭圆 156"/>
            <p:cNvSpPr/>
            <p:nvPr/>
          </p:nvSpPr>
          <p:spPr>
            <a:xfrm rot="9000000">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7" name="椭圆 166"/>
            <p:cNvSpPr/>
            <p:nvPr/>
          </p:nvSpPr>
          <p:spPr>
            <a:xfrm rot="12085714">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8" name="椭圆 167"/>
            <p:cNvSpPr/>
            <p:nvPr/>
          </p:nvSpPr>
          <p:spPr>
            <a:xfrm rot="13114285">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9" name="椭圆 168"/>
            <p:cNvSpPr/>
            <p:nvPr/>
          </p:nvSpPr>
          <p:spPr>
            <a:xfrm rot="14142856">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nvGrpSpPr>
            <p:cNvPr id="7181" name="组合 170"/>
            <p:cNvGrpSpPr/>
            <p:nvPr/>
          </p:nvGrpSpPr>
          <p:grpSpPr>
            <a:xfrm>
              <a:off x="2084209" y="814147"/>
              <a:ext cx="4173518" cy="4173518"/>
              <a:chOff x="2084209" y="814147"/>
              <a:chExt cx="4173518" cy="4173518"/>
            </a:xfrm>
          </p:grpSpPr>
          <p:sp>
            <p:nvSpPr>
              <p:cNvPr id="143" name="椭圆 142"/>
              <p:cNvSpPr/>
              <p:nvPr/>
            </p:nvSpPr>
            <p:spPr>
              <a:xfrm rot="-5400000">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4" name="椭圆 143"/>
              <p:cNvSpPr/>
              <p:nvPr/>
            </p:nvSpPr>
            <p:spPr>
              <a:xfrm rot="-4371429">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8" name="椭圆 147"/>
              <p:cNvSpPr/>
              <p:nvPr/>
            </p:nvSpPr>
            <p:spPr>
              <a:xfrm rot="-257143">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9" name="椭圆 148"/>
              <p:cNvSpPr/>
              <p:nvPr/>
            </p:nvSpPr>
            <p:spPr>
              <a:xfrm rot="771428">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2" name="椭圆 151"/>
              <p:cNvSpPr/>
              <p:nvPr/>
            </p:nvSpPr>
            <p:spPr>
              <a:xfrm rot="3857142">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3" name="椭圆 152"/>
              <p:cNvSpPr/>
              <p:nvPr/>
            </p:nvSpPr>
            <p:spPr>
              <a:xfrm rot="4885714">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4" name="椭圆 153"/>
              <p:cNvSpPr/>
              <p:nvPr/>
            </p:nvSpPr>
            <p:spPr>
              <a:xfrm rot="5914286">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5" name="椭圆 154"/>
              <p:cNvSpPr/>
              <p:nvPr/>
            </p:nvSpPr>
            <p:spPr>
              <a:xfrm rot="6942857">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8" name="椭圆 157"/>
              <p:cNvSpPr/>
              <p:nvPr/>
            </p:nvSpPr>
            <p:spPr>
              <a:xfrm rot="10028571">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6" name="椭圆 165"/>
              <p:cNvSpPr/>
              <p:nvPr/>
            </p:nvSpPr>
            <p:spPr>
              <a:xfrm rot="11057142">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70" name="椭圆 169"/>
              <p:cNvSpPr/>
              <p:nvPr/>
            </p:nvSpPr>
            <p:spPr>
              <a:xfrm rot="15171427">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grpSp>
      <p:sp>
        <p:nvSpPr>
          <p:cNvPr id="175" name="文本框 174"/>
          <p:cNvSpPr txBox="1"/>
          <p:nvPr/>
        </p:nvSpPr>
        <p:spPr>
          <a:xfrm>
            <a:off x="3252153" y="1707515"/>
            <a:ext cx="2632075" cy="460375"/>
          </a:xfrm>
          <a:prstGeom prst="rect">
            <a:avLst/>
          </a:prstGeom>
          <a:noFill/>
          <a:ln w="9525">
            <a:noFill/>
          </a:ln>
        </p:spPr>
        <p:txBody>
          <a:bodyPr wrap="square" anchor="t">
            <a:spAutoFit/>
          </a:bodyPr>
          <a:p>
            <a:pPr algn="ctr" eaLnBrk="0" hangingPunct="0"/>
            <a:r>
              <a:rPr lang="de-DE" altLang="en-US" sz="2400" b="1" dirty="0">
                <a:solidFill>
                  <a:schemeClr val="bg1"/>
                </a:solidFill>
                <a:latin typeface="Calibri" panose="020F0502020204030204" pitchFamily="34" charset="0"/>
                <a:ea typeface="Microsoft YaHei" panose="020B0503020204020204" pitchFamily="34" charset="-122"/>
                <a:cs typeface="Calibri" panose="020F0502020204030204" pitchFamily="34" charset="0"/>
              </a:rPr>
              <a:t>Simple Features</a:t>
            </a:r>
            <a:endParaRPr lang="de-DE" altLang="en-US" sz="2400" b="1" dirty="0">
              <a:solidFill>
                <a:schemeClr val="bg1"/>
              </a:solidFill>
              <a:latin typeface="Calibri" panose="020F0502020204030204" pitchFamily="34" charset="0"/>
              <a:ea typeface="Microsoft YaHei" panose="020B0503020204020204" pitchFamily="34" charset="-122"/>
              <a:cs typeface="Calibri" panose="020F0502020204030204" pitchFamily="34" charset="0"/>
            </a:endParaRPr>
          </a:p>
        </p:txBody>
      </p:sp>
      <p:sp>
        <p:nvSpPr>
          <p:cNvPr id="176" name="文本框 175"/>
          <p:cNvSpPr txBox="1"/>
          <p:nvPr/>
        </p:nvSpPr>
        <p:spPr>
          <a:xfrm>
            <a:off x="3060065" y="2322830"/>
            <a:ext cx="3016885" cy="497205"/>
          </a:xfrm>
          <a:prstGeom prst="rect">
            <a:avLst/>
          </a:prstGeom>
          <a:noFill/>
          <a:ln w="9525">
            <a:noFill/>
          </a:ln>
        </p:spPr>
        <p:txBody>
          <a:bodyPr wrap="square" anchor="t">
            <a:spAutoFit/>
          </a:bodyPr>
          <a:p>
            <a:pPr algn="ctr" eaLnBrk="0" hangingPunct="0">
              <a:lnSpc>
                <a:spcPct val="120000"/>
              </a:lnSpc>
            </a:pPr>
            <a:r>
              <a:rPr lang="de-DE" altLang="en-US" sz="2200" dirty="0">
                <a:solidFill>
                  <a:schemeClr val="bg1"/>
                </a:solidFill>
                <a:latin typeface="Calibri Light" panose="020F0302020204030204" charset="0"/>
                <a:ea typeface="Arial" panose="020B0604020202020204" pitchFamily="34" charset="0"/>
                <a:cs typeface="Calibri Light" panose="020F0302020204030204" charset="0"/>
              </a:rPr>
              <a:t>in Geodatenbanken</a:t>
            </a:r>
            <a:endParaRPr lang="de-DE" altLang="en-US" sz="2200" dirty="0">
              <a:solidFill>
                <a:schemeClr val="bg1"/>
              </a:solidFill>
              <a:latin typeface="Calibri Light" panose="020F0302020204030204" charset="0"/>
              <a:ea typeface="Arial" panose="020B0604020202020204" pitchFamily="34" charset="0"/>
              <a:cs typeface="Calibri Light" panose="020F0302020204030204" charset="0"/>
            </a:endParaRPr>
          </a:p>
        </p:txBody>
      </p:sp>
      <p:cxnSp>
        <p:nvCxnSpPr>
          <p:cNvPr id="178" name="直接连接符 177"/>
          <p:cNvCxnSpPr/>
          <p:nvPr/>
        </p:nvCxnSpPr>
        <p:spPr>
          <a:xfrm>
            <a:off x="3419475" y="2283778"/>
            <a:ext cx="2305050" cy="0"/>
          </a:xfrm>
          <a:prstGeom prst="line">
            <a:avLst/>
          </a:prstGeom>
        </p:spPr>
        <p:style>
          <a:lnRef idx="1">
            <a:schemeClr val="accent1"/>
          </a:lnRef>
          <a:fillRef idx="0">
            <a:schemeClr val="accent1"/>
          </a:fillRef>
          <a:effectRef idx="0">
            <a:schemeClr val="accent1"/>
          </a:effectRef>
          <a:fontRef idx="minor">
            <a:schemeClr val="tx1"/>
          </a:fontRef>
        </p:style>
      </p:cxnSp>
      <p:sp>
        <p:nvSpPr>
          <p:cNvPr id="180" name="Text Box 10"/>
          <p:cNvSpPr txBox="1"/>
          <p:nvPr/>
        </p:nvSpPr>
        <p:spPr>
          <a:xfrm>
            <a:off x="3465195" y="3147695"/>
            <a:ext cx="2214245" cy="784225"/>
          </a:xfrm>
          <a:prstGeom prst="rect">
            <a:avLst/>
          </a:prstGeom>
          <a:noFill/>
          <a:ln w="9525">
            <a:noFill/>
          </a:ln>
        </p:spPr>
        <p:txBody>
          <a:bodyPr wrap="square" lIns="45720" tIns="22860" rIns="45720" bIns="22860" anchor="t">
            <a:spAutoFit/>
          </a:bodyPr>
          <a:p>
            <a:pPr algn="ctr" defTabSz="1087755" eaLnBrk="0" hangingPunct="0"/>
            <a:r>
              <a:rPr lang="de-DE" altLang="en-US" sz="1200" dirty="0">
                <a:solidFill>
                  <a:schemeClr val="bg1"/>
                </a:solidFill>
                <a:latin typeface="Calibri Light" panose="020F0302020204030204" charset="0"/>
                <a:ea typeface="Microsoft YaHei" panose="020B0503020204020204" pitchFamily="34" charset="-122"/>
                <a:cs typeface="Calibri Light" panose="020F0302020204030204" charset="0"/>
              </a:rPr>
              <a:t>Referent: Niko Kolaxidis</a:t>
            </a:r>
            <a:endParaRPr lang="de-DE" altLang="en-US" sz="1200" dirty="0">
              <a:solidFill>
                <a:schemeClr val="bg1"/>
              </a:solidFill>
              <a:latin typeface="Calibri Light" panose="020F0302020204030204" charset="0"/>
              <a:ea typeface="Microsoft YaHei" panose="020B0503020204020204" pitchFamily="34" charset="-122"/>
              <a:cs typeface="Calibri Light" panose="020F0302020204030204" charset="0"/>
            </a:endParaRPr>
          </a:p>
          <a:p>
            <a:pPr algn="ctr" defTabSz="1087755" eaLnBrk="0" hangingPunct="0"/>
            <a:r>
              <a:rPr lang="de-DE" altLang="en-US" sz="1200" dirty="0">
                <a:solidFill>
                  <a:schemeClr val="bg1"/>
                </a:solidFill>
                <a:latin typeface="Calibri Light" panose="020F0302020204030204" charset="0"/>
                <a:ea typeface="Microsoft YaHei" panose="020B0503020204020204" pitchFamily="34" charset="-122"/>
                <a:cs typeface="Calibri Light" panose="020F0302020204030204" charset="0"/>
              </a:rPr>
              <a:t>Seminar Geodatenbanken</a:t>
            </a:r>
            <a:endParaRPr lang="de-DE" altLang="en-US" sz="1200" dirty="0">
              <a:solidFill>
                <a:schemeClr val="bg1"/>
              </a:solidFill>
              <a:latin typeface="Calibri Light" panose="020F0302020204030204" charset="0"/>
              <a:ea typeface="Microsoft YaHei" panose="020B0503020204020204" pitchFamily="34" charset="-122"/>
              <a:cs typeface="Calibri Light" panose="020F0302020204030204" charset="0"/>
            </a:endParaRPr>
          </a:p>
          <a:p>
            <a:pPr algn="ctr" defTabSz="1087755" eaLnBrk="0" hangingPunct="0"/>
            <a:r>
              <a:rPr lang="de-DE" altLang="en-US" sz="1200" dirty="0">
                <a:solidFill>
                  <a:schemeClr val="bg1"/>
                </a:solidFill>
                <a:latin typeface="Calibri Light" panose="020F0302020204030204" charset="0"/>
                <a:ea typeface="Microsoft YaHei" panose="020B0503020204020204" pitchFamily="34" charset="-122"/>
                <a:cs typeface="Calibri Light" panose="020F0302020204030204" charset="0"/>
              </a:rPr>
              <a:t>Universität Heidelberg</a:t>
            </a:r>
            <a:endParaRPr lang="de-DE" altLang="en-US" sz="1200" dirty="0">
              <a:solidFill>
                <a:schemeClr val="bg1"/>
              </a:solidFill>
              <a:latin typeface="Calibri Light" panose="020F0302020204030204" charset="0"/>
              <a:ea typeface="Microsoft YaHei" panose="020B0503020204020204" pitchFamily="34" charset="-122"/>
              <a:cs typeface="Calibri Light" panose="020F0302020204030204" charset="0"/>
            </a:endParaRPr>
          </a:p>
          <a:p>
            <a:pPr algn="ctr" defTabSz="1087755" eaLnBrk="0" hangingPunct="0"/>
            <a:r>
              <a:rPr lang="de-DE" altLang="en-US" sz="1200" dirty="0">
                <a:solidFill>
                  <a:schemeClr val="bg1"/>
                </a:solidFill>
                <a:latin typeface="Calibri Light" panose="020F0302020204030204" charset="0"/>
                <a:cs typeface="Calibri Light" panose="020F0302020204030204" charset="0"/>
                <a:sym typeface="+mn-ea"/>
              </a:rPr>
              <a:t>19.05.2022</a:t>
            </a:r>
            <a:endParaRPr lang="de-DE" altLang="en-US" sz="1200" dirty="0">
              <a:solidFill>
                <a:schemeClr val="bg1"/>
              </a:solidFill>
              <a:latin typeface="Calibri Light" panose="020F0302020204030204" charset="0"/>
              <a:ea typeface="Microsoft YaHei" panose="020B0503020204020204" pitchFamily="34" charset="-122"/>
              <a:cs typeface="Calibri Light" panose="020F030202020403020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8" fill="hold" nodeType="afterEffect">
                                  <p:stCondLst>
                                    <p:cond delay="0"/>
                                  </p:stCondLst>
                                  <p:childTnLst>
                                    <p:set>
                                      <p:cBhvr>
                                        <p:cTn id="11" dur="1" fill="hold">
                                          <p:stCondLst>
                                            <p:cond delay="0"/>
                                          </p:stCondLst>
                                        </p:cTn>
                                        <p:tgtEl>
                                          <p:spTgt spid="178"/>
                                        </p:tgtEl>
                                        <p:attrNameLst>
                                          <p:attrName>style.visibility</p:attrName>
                                        </p:attrNameLst>
                                      </p:cBhvr>
                                      <p:to>
                                        <p:strVal val="visible"/>
                                      </p:to>
                                    </p:set>
                                    <p:anim calcmode="lin" valueType="num">
                                      <p:cBhvr additive="base">
                                        <p:cTn id="12" dur="500" fill="hold"/>
                                        <p:tgtEl>
                                          <p:spTgt spid="178"/>
                                        </p:tgtEl>
                                        <p:attrNameLst>
                                          <p:attrName>ppt_x</p:attrName>
                                        </p:attrNameLst>
                                      </p:cBhvr>
                                      <p:tavLst>
                                        <p:tav tm="0">
                                          <p:val>
                                            <p:strVal val="0-#ppt_w/2"/>
                                          </p:val>
                                        </p:tav>
                                        <p:tav tm="100000">
                                          <p:val>
                                            <p:strVal val="#ppt_x"/>
                                          </p:val>
                                        </p:tav>
                                      </p:tavLst>
                                    </p:anim>
                                    <p:anim calcmode="lin" valueType="num">
                                      <p:cBhvr additive="base">
                                        <p:cTn id="13" dur="500" fill="hold"/>
                                        <p:tgtEl>
                                          <p:spTgt spid="178"/>
                                        </p:tgtEl>
                                        <p:attrNameLst>
                                          <p:attrName>ppt_y</p:attrName>
                                        </p:attrNameLst>
                                      </p:cBhvr>
                                      <p:tavLst>
                                        <p:tav tm="0">
                                          <p:val>
                                            <p:strVal val="#ppt_y"/>
                                          </p:val>
                                        </p:tav>
                                        <p:tav tm="100000">
                                          <p:val>
                                            <p:strVal val="#ppt_y"/>
                                          </p:val>
                                        </p:tav>
                                      </p:tavLst>
                                    </p:anim>
                                  </p:childTnLst>
                                </p:cTn>
                              </p:par>
                            </p:childTnLst>
                          </p:cTn>
                        </p:par>
                        <p:par>
                          <p:cTn id="14" fill="hold">
                            <p:stCondLst>
                              <p:cond delay="1500"/>
                            </p:stCondLst>
                            <p:childTnLst>
                              <p:par>
                                <p:cTn id="15" presetID="12" presetClass="entr" presetSubtype="1" fill="hold" grpId="0" nodeType="afterEffect">
                                  <p:stCondLst>
                                    <p:cond delay="0"/>
                                  </p:stCondLst>
                                  <p:childTnLst>
                                    <p:set>
                                      <p:cBhvr>
                                        <p:cTn id="16" dur="1" fill="hold">
                                          <p:stCondLst>
                                            <p:cond delay="0"/>
                                          </p:stCondLst>
                                        </p:cTn>
                                        <p:tgtEl>
                                          <p:spTgt spid="176"/>
                                        </p:tgtEl>
                                        <p:attrNameLst>
                                          <p:attrName>style.visibility</p:attrName>
                                        </p:attrNameLst>
                                      </p:cBhvr>
                                      <p:to>
                                        <p:strVal val="visible"/>
                                      </p:to>
                                    </p:set>
                                    <p:anim calcmode="lin" valueType="num">
                                      <p:cBhvr additive="base">
                                        <p:cTn id="17" dur="500"/>
                                        <p:tgtEl>
                                          <p:spTgt spid="176"/>
                                        </p:tgtEl>
                                        <p:attrNameLst>
                                          <p:attrName>ppt_y</p:attrName>
                                        </p:attrNameLst>
                                      </p:cBhvr>
                                      <p:tavLst>
                                        <p:tav tm="0">
                                          <p:val>
                                            <p:strVal val="#ppt_y-#ppt_h*1.125000"/>
                                          </p:val>
                                        </p:tav>
                                        <p:tav tm="100000">
                                          <p:val>
                                            <p:strVal val="#ppt_y"/>
                                          </p:val>
                                        </p:tav>
                                      </p:tavLst>
                                    </p:anim>
                                    <p:animEffect transition="in" filter="wipe(down)">
                                      <p:cBhvr>
                                        <p:cTn id="18" dur="500"/>
                                        <p:tgtEl>
                                          <p:spTgt spid="176"/>
                                        </p:tgtEl>
                                      </p:cBhvr>
                                    </p:animEffect>
                                  </p:childTnLst>
                                </p:cTn>
                              </p:par>
                              <p:par>
                                <p:cTn id="19" presetID="12" presetClass="entr" presetSubtype="4" fill="hold" grpId="0" nodeType="withEffect">
                                  <p:stCondLst>
                                    <p:cond delay="0"/>
                                  </p:stCondLst>
                                  <p:childTnLst>
                                    <p:set>
                                      <p:cBhvr>
                                        <p:cTn id="20" dur="1" fill="hold">
                                          <p:stCondLst>
                                            <p:cond delay="0"/>
                                          </p:stCondLst>
                                        </p:cTn>
                                        <p:tgtEl>
                                          <p:spTgt spid="175"/>
                                        </p:tgtEl>
                                        <p:attrNameLst>
                                          <p:attrName>style.visibility</p:attrName>
                                        </p:attrNameLst>
                                      </p:cBhvr>
                                      <p:to>
                                        <p:strVal val="visible"/>
                                      </p:to>
                                    </p:set>
                                    <p:anim calcmode="lin" valueType="num">
                                      <p:cBhvr additive="base">
                                        <p:cTn id="21" dur="500"/>
                                        <p:tgtEl>
                                          <p:spTgt spid="175"/>
                                        </p:tgtEl>
                                        <p:attrNameLst>
                                          <p:attrName>ppt_y</p:attrName>
                                        </p:attrNameLst>
                                      </p:cBhvr>
                                      <p:tavLst>
                                        <p:tav tm="0">
                                          <p:val>
                                            <p:strVal val="#ppt_y+#ppt_h*1.125000"/>
                                          </p:val>
                                        </p:tav>
                                        <p:tav tm="100000">
                                          <p:val>
                                            <p:strVal val="#ppt_y"/>
                                          </p:val>
                                        </p:tav>
                                      </p:tavLst>
                                    </p:anim>
                                    <p:animEffect transition="in" filter="wipe(up)">
                                      <p:cBhvr>
                                        <p:cTn id="22" dur="500"/>
                                        <p:tgtEl>
                                          <p:spTgt spid="175"/>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180"/>
                                        </p:tgtEl>
                                        <p:attrNameLst>
                                          <p:attrName>style.visibility</p:attrName>
                                        </p:attrNameLst>
                                      </p:cBhvr>
                                      <p:to>
                                        <p:strVal val="visible"/>
                                      </p:to>
                                    </p:set>
                                    <p:animEffect transition="in" filter="wipe(left)">
                                      <p:cBhvr>
                                        <p:cTn id="26" dur="50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p:bldP spid="176" grpId="0"/>
      <p:bldP spid="18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8040"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Was mit Simple Features alles möglich ist - Teil 1</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3</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graphicFrame>
        <p:nvGraphicFramePr>
          <p:cNvPr id="5" name="Diagram 4"/>
          <p:cNvGraphicFramePr/>
          <p:nvPr/>
        </p:nvGraphicFramePr>
        <p:xfrm>
          <a:off x="867410" y="555625"/>
          <a:ext cx="7409815" cy="441642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6" name="Text Box 5"/>
          <p:cNvSpPr txBox="1"/>
          <p:nvPr/>
        </p:nvSpPr>
        <p:spPr>
          <a:xfrm>
            <a:off x="8709660" y="4826000"/>
            <a:ext cx="417195"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000000"/>
                                          </p:val>
                                        </p:tav>
                                        <p:tav tm="100000">
                                          <p:val>
                                            <p:strVal val="#ppt_w"/>
                                          </p:val>
                                        </p:tav>
                                      </p:tavLst>
                                    </p:anim>
                                    <p:anim calcmode="lin" valueType="num">
                                      <p:cBhvr>
                                        <p:cTn id="8" dur="500" fill="hold"/>
                                        <p:tgtEl>
                                          <p:spTgt spid="36"/>
                                        </p:tgtEl>
                                        <p:attrNameLst>
                                          <p:attrName>ppt_h</p:attrName>
                                        </p:attrNameLst>
                                      </p:cBhvr>
                                      <p:tavLst>
                                        <p:tav tm="0">
                                          <p:val>
                                            <p:fltVal val="0.000000"/>
                                          </p:val>
                                        </p:tav>
                                        <p:tav tm="100000">
                                          <p:val>
                                            <p:strVal val="#ppt_h"/>
                                          </p:val>
                                        </p:tav>
                                      </p:tavLst>
                                    </p:anim>
                                    <p:anim calcmode="lin" valueType="num">
                                      <p:cBhvr>
                                        <p:cTn id="9" dur="500" fill="hold"/>
                                        <p:tgtEl>
                                          <p:spTgt spid="36"/>
                                        </p:tgtEl>
                                        <p:attrNameLst>
                                          <p:attrName>style.rotation</p:attrName>
                                        </p:attrNameLst>
                                      </p:cBhvr>
                                      <p:tavLst>
                                        <p:tav tm="0">
                                          <p:val>
                                            <p:fltVal val="360.000000"/>
                                          </p:val>
                                        </p:tav>
                                        <p:tav tm="100000">
                                          <p:val>
                                            <p:fltVal val="0.000000"/>
                                          </p:val>
                                        </p:tav>
                                      </p:tavLst>
                                    </p:anim>
                                    <p:animEffect transition="in" filter="fade">
                                      <p:cBhvr>
                                        <p:cTn id="10" dur="500"/>
                                        <p:tgtEl>
                                          <p:spTgt spid="36"/>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4"/>
                                        </p:tgtEl>
                                        <p:attrNameLst>
                                          <p:attrName>style.visibility</p:attrName>
                                        </p:attrNameLst>
                                      </p:cBhvr>
                                      <p:to>
                                        <p:strVal val="visible"/>
                                      </p:to>
                                    </p:set>
                                    <p:animEffect transition="in" filter="wipe(left)">
                                      <p:cBhvr>
                                        <p:cTn id="14" dur="500"/>
                                        <p:tgtEl>
                                          <p:spTgt spid="74"/>
                                        </p:tgtEl>
                                      </p:cBhvr>
                                    </p:animEffect>
                                  </p:childTnLst>
                                </p:cTn>
                              </p:par>
                            </p:childTnLst>
                          </p:cTn>
                        </p:par>
                        <p:par>
                          <p:cTn id="15" fill="hold">
                            <p:stCondLst>
                              <p:cond delay="1000"/>
                            </p:stCondLst>
                            <p:childTnLst>
                              <p:par>
                                <p:cTn id="16" presetID="2" presetClass="entr" presetSubtype="4"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1"/>
          <p:cNvPicPr>
            <a:picLocks noChangeAspect="1"/>
          </p:cNvPicPr>
          <p:nvPr/>
        </p:nvPicPr>
        <p:blipFill>
          <a:blip r:embed="rId1"/>
          <a:stretch>
            <a:fillRect/>
          </a:stretch>
        </p:blipFill>
        <p:spPr>
          <a:xfrm>
            <a:off x="0" y="95250"/>
            <a:ext cx="9144000" cy="4953000"/>
          </a:xfrm>
          <a:prstGeom prst="rect">
            <a:avLst/>
          </a:prstGeom>
        </p:spPr>
      </p:pic>
      <p:sp>
        <p:nvSpPr>
          <p:cNvPr id="6" name="Rounded Rectangle 5"/>
          <p:cNvSpPr/>
          <p:nvPr/>
        </p:nvSpPr>
        <p:spPr>
          <a:xfrm>
            <a:off x="4572000" y="915670"/>
            <a:ext cx="927100" cy="220980"/>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Rounded Rectangle 6"/>
          <p:cNvSpPr/>
          <p:nvPr/>
        </p:nvSpPr>
        <p:spPr>
          <a:xfrm>
            <a:off x="2268220" y="1915795"/>
            <a:ext cx="991235" cy="21653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Rectangles 10"/>
          <p:cNvSpPr/>
          <p:nvPr/>
        </p:nvSpPr>
        <p:spPr>
          <a:xfrm>
            <a:off x="1259840" y="2715895"/>
            <a:ext cx="7884160" cy="22320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xit" presetSubtype="0" fill="hold" grpId="0" nodeType="clickEffect">
                                  <p:stCondLst>
                                    <p:cond delay="0"/>
                                  </p:stCondLst>
                                  <p:childTnLst>
                                    <p:animEffect transition="out" filter="dissolve">
                                      <p:cBhvr>
                                        <p:cTn id="16" dur="500"/>
                                        <p:tgtEl>
                                          <p:spTgt spid="11"/>
                                        </p:tgtEl>
                                      </p:cBhvr>
                                    </p:animEffect>
                                    <p:set>
                                      <p:cBhvr>
                                        <p:cTn id="17"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D:\UniHeidelberg\Kurse\FS2\Geodatenbanken\referat\pics\sql\2.png2"/>
          <p:cNvPicPr>
            <a:picLocks noChangeAspect="1"/>
          </p:cNvPicPr>
          <p:nvPr/>
        </p:nvPicPr>
        <p:blipFill>
          <a:blip r:embed="rId1"/>
          <a:srcRect/>
          <a:stretch>
            <a:fillRect/>
          </a:stretch>
        </p:blipFill>
        <p:spPr>
          <a:xfrm>
            <a:off x="5080" y="123190"/>
            <a:ext cx="9138920" cy="4945380"/>
          </a:xfrm>
          <a:prstGeom prst="rect">
            <a:avLst/>
          </a:prstGeom>
        </p:spPr>
      </p:pic>
      <p:sp>
        <p:nvSpPr>
          <p:cNvPr id="2" name="Rounded Rectangle 1"/>
          <p:cNvSpPr/>
          <p:nvPr/>
        </p:nvSpPr>
        <p:spPr>
          <a:xfrm>
            <a:off x="2268220" y="2139315"/>
            <a:ext cx="1160780" cy="21653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Rectangles 10"/>
          <p:cNvSpPr/>
          <p:nvPr/>
        </p:nvSpPr>
        <p:spPr>
          <a:xfrm>
            <a:off x="1257300" y="2787650"/>
            <a:ext cx="7884160" cy="22320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 name="Rounded Rectangle 3"/>
          <p:cNvSpPr/>
          <p:nvPr/>
        </p:nvSpPr>
        <p:spPr>
          <a:xfrm>
            <a:off x="6660515" y="3003550"/>
            <a:ext cx="2376170" cy="187261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11"/>
                                        </p:tgtEl>
                                      </p:cBhvr>
                                    </p:animEffect>
                                    <p:set>
                                      <p:cBhvr>
                                        <p:cTn id="12" dur="1" fill="hold">
                                          <p:stCondLst>
                                            <p:cond delay="499"/>
                                          </p:stCondLst>
                                        </p:cTn>
                                        <p:tgtEl>
                                          <p:spTgt spid="11"/>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4" grpId="0" bldLvl="0" animBg="1"/>
      <p:bldP spid="2"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descr="D:\UniHeidelberg\Kurse\FS2\Geodatenbanken\referat\pics\sql\4.png4"/>
          <p:cNvPicPr>
            <a:picLocks noChangeAspect="1"/>
          </p:cNvPicPr>
          <p:nvPr/>
        </p:nvPicPr>
        <p:blipFill>
          <a:blip r:embed="rId1"/>
          <a:srcRect/>
          <a:stretch>
            <a:fillRect/>
          </a:stretch>
        </p:blipFill>
        <p:spPr>
          <a:xfrm>
            <a:off x="28893" y="115570"/>
            <a:ext cx="9086215" cy="4912360"/>
          </a:xfrm>
          <a:prstGeom prst="rect">
            <a:avLst/>
          </a:prstGeom>
        </p:spPr>
      </p:pic>
      <p:sp>
        <p:nvSpPr>
          <p:cNvPr id="5" name="Rounded Rectangle 4"/>
          <p:cNvSpPr/>
          <p:nvPr/>
        </p:nvSpPr>
        <p:spPr>
          <a:xfrm>
            <a:off x="1547495" y="2860040"/>
            <a:ext cx="3640455" cy="143510"/>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Rectangles 5"/>
          <p:cNvSpPr/>
          <p:nvPr/>
        </p:nvSpPr>
        <p:spPr>
          <a:xfrm>
            <a:off x="1246505" y="3101975"/>
            <a:ext cx="7894955" cy="19177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5"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 name="Picture 12" descr="5"/>
          <p:cNvPicPr>
            <a:picLocks noChangeAspect="1"/>
          </p:cNvPicPr>
          <p:nvPr/>
        </p:nvPicPr>
        <p:blipFill>
          <a:blip r:embed="rId1"/>
          <a:stretch>
            <a:fillRect/>
          </a:stretch>
        </p:blipFill>
        <p:spPr>
          <a:xfrm>
            <a:off x="0" y="96520"/>
            <a:ext cx="9144000" cy="4950460"/>
          </a:xfrm>
          <a:prstGeom prst="rect">
            <a:avLst/>
          </a:prstGeom>
        </p:spPr>
      </p:pic>
      <p:sp>
        <p:nvSpPr>
          <p:cNvPr id="14" name="Rounded Rectangle 13"/>
          <p:cNvSpPr/>
          <p:nvPr/>
        </p:nvSpPr>
        <p:spPr>
          <a:xfrm>
            <a:off x="1547495" y="2987040"/>
            <a:ext cx="2591435" cy="160020"/>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descr="D:\UniHeidelberg\Kurse\FS2\Geodatenbanken\referat\pics\sql\3.png3"/>
          <p:cNvPicPr>
            <a:picLocks noChangeAspect="1"/>
          </p:cNvPicPr>
          <p:nvPr/>
        </p:nvPicPr>
        <p:blipFill>
          <a:blip r:embed="rId1"/>
          <a:srcRect/>
          <a:stretch>
            <a:fillRect/>
          </a:stretch>
        </p:blipFill>
        <p:spPr>
          <a:xfrm>
            <a:off x="11430" y="99060"/>
            <a:ext cx="9121140" cy="4945380"/>
          </a:xfrm>
          <a:prstGeom prst="rect">
            <a:avLst/>
          </a:prstGeom>
        </p:spPr>
      </p:pic>
      <p:sp>
        <p:nvSpPr>
          <p:cNvPr id="11" name="Rectangles 10"/>
          <p:cNvSpPr/>
          <p:nvPr/>
        </p:nvSpPr>
        <p:spPr>
          <a:xfrm>
            <a:off x="1248410" y="3291840"/>
            <a:ext cx="7884160" cy="17024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 name="Rounded Rectangle 2"/>
          <p:cNvSpPr/>
          <p:nvPr/>
        </p:nvSpPr>
        <p:spPr>
          <a:xfrm>
            <a:off x="4140200" y="1059180"/>
            <a:ext cx="1151890" cy="288290"/>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Rounded Rectangle 4"/>
          <p:cNvSpPr/>
          <p:nvPr/>
        </p:nvSpPr>
        <p:spPr>
          <a:xfrm>
            <a:off x="4068445" y="1779270"/>
            <a:ext cx="1151890" cy="288290"/>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6" name="Picture 5"/>
          <p:cNvPicPr>
            <a:picLocks noChangeAspect="1"/>
          </p:cNvPicPr>
          <p:nvPr/>
        </p:nvPicPr>
        <p:blipFill>
          <a:blip r:embed="rId2"/>
          <a:stretch>
            <a:fillRect/>
          </a:stretch>
        </p:blipFill>
        <p:spPr>
          <a:xfrm>
            <a:off x="4737735" y="3296920"/>
            <a:ext cx="2166620" cy="1604645"/>
          </a:xfrm>
          <a:prstGeom prst="rect">
            <a:avLst/>
          </a:prstGeom>
        </p:spPr>
      </p:pic>
      <p:pic>
        <p:nvPicPr>
          <p:cNvPr id="7" name="Picture 6"/>
          <p:cNvPicPr>
            <a:picLocks noChangeAspect="1"/>
          </p:cNvPicPr>
          <p:nvPr/>
        </p:nvPicPr>
        <p:blipFill>
          <a:blip r:embed="rId3"/>
          <a:stretch>
            <a:fillRect/>
          </a:stretch>
        </p:blipFill>
        <p:spPr>
          <a:xfrm>
            <a:off x="1691640" y="3291840"/>
            <a:ext cx="3046095" cy="1609725"/>
          </a:xfrm>
          <a:prstGeom prst="rect">
            <a:avLst/>
          </a:prstGeom>
        </p:spPr>
      </p:pic>
      <p:sp>
        <p:nvSpPr>
          <p:cNvPr id="9" name="Rounded Rectangle 8"/>
          <p:cNvSpPr/>
          <p:nvPr/>
        </p:nvSpPr>
        <p:spPr>
          <a:xfrm>
            <a:off x="1764030" y="3118485"/>
            <a:ext cx="1638300" cy="17335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dissolv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nodeType="clickEffect">
                                  <p:stCondLst>
                                    <p:cond delay="0"/>
                                  </p:stCondLst>
                                  <p:childTnLst>
                                    <p:animEffect transition="out" filter="dissolve">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par>
                                <p:cTn id="23" presetID="9" presetClass="exit" presetSubtype="0" fill="hold" nodeType="withEffect">
                                  <p:stCondLst>
                                    <p:cond delay="0"/>
                                  </p:stCondLst>
                                  <p:childTnLst>
                                    <p:animEffect transition="out" filter="dissolve">
                                      <p:cBhvr>
                                        <p:cTn id="24" dur="500"/>
                                        <p:tgtEl>
                                          <p:spTgt spid="6"/>
                                        </p:tgtEl>
                                      </p:cBhvr>
                                    </p:animEffect>
                                    <p:set>
                                      <p:cBhvr>
                                        <p:cTn id="25" dur="1" fill="hold">
                                          <p:stCondLst>
                                            <p:cond delay="499"/>
                                          </p:stCondLst>
                                        </p:cTn>
                                        <p:tgtEl>
                                          <p:spTgt spid="6"/>
                                        </p:tgtEl>
                                        <p:attrNameLst>
                                          <p:attrName>style.visibility</p:attrName>
                                        </p:attrNameLst>
                                      </p:cBhvr>
                                      <p:to>
                                        <p:strVal val="hidden"/>
                                      </p:to>
                                    </p:set>
                                  </p:childTnLst>
                                </p:cTn>
                              </p:par>
                            </p:childTnLst>
                          </p:cTn>
                        </p:par>
                        <p:par>
                          <p:cTn id="26" fill="hold">
                            <p:stCondLst>
                              <p:cond delay="500"/>
                            </p:stCondLst>
                            <p:childTnLst>
                              <p:par>
                                <p:cTn id="27" presetID="9"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dissolve">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xit" presetSubtype="0" fill="hold" grpId="0" nodeType="clickEffect">
                                  <p:stCondLst>
                                    <p:cond delay="0"/>
                                  </p:stCondLst>
                                  <p:childTnLst>
                                    <p:animEffect transition="out" filter="dissolv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5" grpId="0" animBg="1"/>
      <p:bldP spid="3" grpId="0" animBg="1"/>
      <p:bldP spid="9"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8040"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Speicherarchitektur von Geo-Features</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3</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pic>
        <p:nvPicPr>
          <p:cNvPr id="3" name="Picture 2" descr="PostGIS_Speicherung"/>
          <p:cNvPicPr>
            <a:picLocks noChangeAspect="1"/>
          </p:cNvPicPr>
          <p:nvPr/>
        </p:nvPicPr>
        <p:blipFill>
          <a:blip r:embed="rId1"/>
          <a:stretch>
            <a:fillRect/>
          </a:stretch>
        </p:blipFill>
        <p:spPr>
          <a:xfrm>
            <a:off x="971550" y="843280"/>
            <a:ext cx="4155440" cy="2935605"/>
          </a:xfrm>
          <a:prstGeom prst="rect">
            <a:avLst/>
          </a:prstGeom>
        </p:spPr>
      </p:pic>
      <p:pic>
        <p:nvPicPr>
          <p:cNvPr id="4" name="Picture 3" descr="PostGIS_Speicherung2"/>
          <p:cNvPicPr>
            <a:picLocks noChangeAspect="1"/>
          </p:cNvPicPr>
          <p:nvPr/>
        </p:nvPicPr>
        <p:blipFill>
          <a:blip r:embed="rId2"/>
          <a:stretch>
            <a:fillRect/>
          </a:stretch>
        </p:blipFill>
        <p:spPr>
          <a:xfrm>
            <a:off x="5724525" y="1131570"/>
            <a:ext cx="3183255" cy="2070100"/>
          </a:xfrm>
          <a:prstGeom prst="rect">
            <a:avLst/>
          </a:prstGeom>
        </p:spPr>
      </p:pic>
      <p:cxnSp>
        <p:nvCxnSpPr>
          <p:cNvPr id="7" name="Elbow Connector 6"/>
          <p:cNvCxnSpPr/>
          <p:nvPr/>
        </p:nvCxnSpPr>
        <p:spPr>
          <a:xfrm rot="10800000" flipV="1">
            <a:off x="4786630" y="1707515"/>
            <a:ext cx="1009015" cy="504190"/>
          </a:xfrm>
          <a:prstGeom prst="bentConnector3">
            <a:avLst>
              <a:gd name="adj1" fmla="val 46192"/>
            </a:avLst>
          </a:prstGeom>
          <a:ln w="25400">
            <a:tailEnd type="arrow" w="med" len="med"/>
          </a:ln>
        </p:spPr>
        <p:style>
          <a:lnRef idx="1">
            <a:schemeClr val="dk1"/>
          </a:lnRef>
          <a:fillRef idx="0">
            <a:schemeClr val="dk1"/>
          </a:fillRef>
          <a:effectRef idx="0">
            <a:schemeClr val="dk1"/>
          </a:effectRef>
          <a:fontRef idx="minor">
            <a:schemeClr val="tx1"/>
          </a:fontRef>
        </p:style>
      </p:cxnSp>
      <p:sp>
        <p:nvSpPr>
          <p:cNvPr id="14" name="Text Box 13"/>
          <p:cNvSpPr txBox="1"/>
          <p:nvPr/>
        </p:nvSpPr>
        <p:spPr>
          <a:xfrm rot="16200000">
            <a:off x="7150100" y="2839085"/>
            <a:ext cx="3773170" cy="213995"/>
          </a:xfrm>
          <a:prstGeom prst="rect">
            <a:avLst/>
          </a:prstGeom>
          <a:noFill/>
        </p:spPr>
        <p:txBody>
          <a:bodyPr wrap="square" rtlCol="0">
            <a:spAutoFit/>
          </a:bodyPr>
          <a:p>
            <a:r>
              <a:rPr lang="de-DE" altLang="en-US" sz="800">
                <a:solidFill>
                  <a:schemeClr val="bg1"/>
                </a:solidFill>
                <a:latin typeface="Calibri" panose="020F0502020204030204" pitchFamily="34" charset="0"/>
              </a:rPr>
              <a:t>Quelle: PostGIS Group 2022; OGC 2010, S. 6</a:t>
            </a:r>
            <a:endParaRPr lang="de-DE" altLang="en-US" sz="800">
              <a:solidFill>
                <a:schemeClr val="bg1"/>
              </a:solidFill>
              <a:latin typeface="Calibri" panose="020F0502020204030204" pitchFamily="34" charset="0"/>
            </a:endParaRPr>
          </a:p>
        </p:txBody>
      </p:sp>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000000"/>
                                          </p:val>
                                        </p:tav>
                                        <p:tav tm="100000">
                                          <p:val>
                                            <p:strVal val="#ppt_w"/>
                                          </p:val>
                                        </p:tav>
                                      </p:tavLst>
                                    </p:anim>
                                    <p:anim calcmode="lin" valueType="num">
                                      <p:cBhvr>
                                        <p:cTn id="8" dur="500" fill="hold"/>
                                        <p:tgtEl>
                                          <p:spTgt spid="36"/>
                                        </p:tgtEl>
                                        <p:attrNameLst>
                                          <p:attrName>ppt_h</p:attrName>
                                        </p:attrNameLst>
                                      </p:cBhvr>
                                      <p:tavLst>
                                        <p:tav tm="0">
                                          <p:val>
                                            <p:fltVal val="0.000000"/>
                                          </p:val>
                                        </p:tav>
                                        <p:tav tm="100000">
                                          <p:val>
                                            <p:strVal val="#ppt_h"/>
                                          </p:val>
                                        </p:tav>
                                      </p:tavLst>
                                    </p:anim>
                                    <p:anim calcmode="lin" valueType="num">
                                      <p:cBhvr>
                                        <p:cTn id="9" dur="500" fill="hold"/>
                                        <p:tgtEl>
                                          <p:spTgt spid="36"/>
                                        </p:tgtEl>
                                        <p:attrNameLst>
                                          <p:attrName>style.rotation</p:attrName>
                                        </p:attrNameLst>
                                      </p:cBhvr>
                                      <p:tavLst>
                                        <p:tav tm="0">
                                          <p:val>
                                            <p:fltVal val="360.000000"/>
                                          </p:val>
                                        </p:tav>
                                        <p:tav tm="100000">
                                          <p:val>
                                            <p:fltVal val="0.000000"/>
                                          </p:val>
                                        </p:tav>
                                      </p:tavLst>
                                    </p:anim>
                                    <p:animEffect transition="in" filter="fade">
                                      <p:cBhvr>
                                        <p:cTn id="10" dur="500"/>
                                        <p:tgtEl>
                                          <p:spTgt spid="36"/>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4"/>
                                        </p:tgtEl>
                                        <p:attrNameLst>
                                          <p:attrName>style.visibility</p:attrName>
                                        </p:attrNameLst>
                                      </p:cBhvr>
                                      <p:to>
                                        <p:strVal val="visible"/>
                                      </p:to>
                                    </p:set>
                                    <p:animEffect transition="in" filter="wipe(left)">
                                      <p:cBhvr>
                                        <p:cTn id="14" dur="500"/>
                                        <p:tgtEl>
                                          <p:spTgt spid="74"/>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left)">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dissolve">
                                      <p:cBhvr>
                                        <p:cTn id="23" dur="500"/>
                                        <p:tgtEl>
                                          <p:spTgt spid="7"/>
                                        </p:tgtEl>
                                      </p:cBhvr>
                                    </p:animEffect>
                                  </p:childTnLst>
                                </p:cTn>
                              </p:par>
                              <p:par>
                                <p:cTn id="24" presetID="9"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dissolve">
                                      <p:cBhvr>
                                        <p:cTn id="26" dur="500"/>
                                        <p:tgtEl>
                                          <p:spTgt spid="4"/>
                                        </p:tgtEl>
                                      </p:cBhvr>
                                    </p:animEffec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8040"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Grundlegende Methoden</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3</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5" name="Text Box 4"/>
          <p:cNvSpPr txBox="1"/>
          <p:nvPr/>
        </p:nvSpPr>
        <p:spPr>
          <a:xfrm>
            <a:off x="643890" y="1214755"/>
            <a:ext cx="8139430" cy="3884295"/>
          </a:xfrm>
          <a:prstGeom prst="rect">
            <a:avLst/>
          </a:prstGeom>
          <a:noFill/>
        </p:spPr>
        <p:txBody>
          <a:bodyPr wrap="square" rtlCol="0" anchor="t">
            <a:spAutoFit/>
          </a:bodyPr>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ST_Area: Returns the area of the surface if it is a polygon or multi-polygon. For “geometry” type area is in SRID units. For “geography” area is in square meters.</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ST_AsText: Returns the Well-Known Text (WKT) representation of the geometry/geography without SRID metadata.</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ST_AsBinary: Returns the Well-Known Binary (WKB) representation of the geometry/geography without SRID meta data.</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ST_EndPoint: Returns the last point of a LINESTRING geometry as a POINT.</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ST_AsEWKB: Returns the Well-Known Binary (WKB) representation of the geometry with SRID meta data.</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ST_AsEWKT: Returns the Well-Known Text (WKT) representation of the geometry with SRID meta data.</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ST_AsGeoJSON: Returns the geometry as a GeoJSON element.</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ST_AsGML: Returns the geometry as a GML version 2 or 3 element.</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ST_AsKML: Returns the geometry as a KML element. Several variants. Default version=2, default precision=15.</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ST_AsSVG: Returns a Geometry in SVG path data given a geometry or geography object.</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a:t>
            </a:r>
            <a:r>
              <a:rPr lang="de-DE" altLang="en-US" sz="850">
                <a:solidFill>
                  <a:schemeClr val="bg1"/>
                </a:solidFill>
                <a:latin typeface="Calibri Light" panose="020F0302020204030204" charset="0"/>
                <a:cs typeface="Calibri Light" panose="020F0302020204030204" charset="0"/>
              </a:rPr>
              <a:t>T</a:t>
            </a:r>
            <a:r>
              <a:rPr lang="en-US" sz="850">
                <a:solidFill>
                  <a:schemeClr val="bg1"/>
                </a:solidFill>
                <a:latin typeface="Calibri Light" panose="020F0302020204030204" charset="0"/>
                <a:cs typeface="Calibri Light" panose="020F0302020204030204" charset="0"/>
              </a:rPr>
              <a:t>_ExteriorRing: Returns a line string representing the exterior ring of the POLYGON geometry. Return NULL if the geometry is not a polygon. Will not work with MULTIPOLYGON</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ST_GeometryN: Returns the 1-based Nth geometry if the geometry is a GEOMETRYCOLLECTION, MULTIPOINT, MULTILINESTRING, MULTICURVE or MULTIPOLYGON. Otherwise, return NULL.</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ST_GeomFromGML: Takes as input GML representation of geometry and outputs a PostGIS geometry object.</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ST_GeomFromKML: Takes as input KML representation of geometry and outputs a PostGIS geometry object</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ST_GeomFromText: Returns a specified ST_Geometry value from Well-Known Text representation (WKT).</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ST_GeomFromWKB: Creates a geometry instance from a Well-Known Binary geometry representation (WKB) and optional SRID.</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a:t>
            </a:r>
            <a:r>
              <a:rPr lang="de-DE" altLang="en-US" sz="850">
                <a:solidFill>
                  <a:schemeClr val="bg1"/>
                </a:solidFill>
                <a:latin typeface="Calibri Light" panose="020F0302020204030204" charset="0"/>
                <a:cs typeface="Calibri Light" panose="020F0302020204030204" charset="0"/>
              </a:rPr>
              <a:t>_</a:t>
            </a:r>
            <a:r>
              <a:rPr lang="en-US" sz="850">
                <a:solidFill>
                  <a:schemeClr val="bg1"/>
                </a:solidFill>
                <a:latin typeface="Calibri Light" panose="020F0302020204030204" charset="0"/>
                <a:cs typeface="Calibri Light" panose="020F0302020204030204" charset="0"/>
              </a:rPr>
              <a:t>GeometryType: Returns the geometry type of the ST_Geometry value.</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ST_InteriorRingN: Returns the Nth interior linestring ring of the polygon geometry. Return NULL if the geometry is not a polygon or the given N is out of range.</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ST_Length: Returns the 2d length of the geometry if it is a linestring or multilinestring. geometry are in units of spatial reference and geography are in meters (default spheroid)</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ST_NDims: Returns coordinate dimension of the geometry as a small int. Values are: 2,3 or 4.</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ST_NPoints: Returns the number of points (vertexes) in a geometry.</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ST_NRings: If the geometry is a polygon or multi-polygon returns the number of rings.</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ST_NumGeometries: If geometry is a GEOMETRYCOLLECTION (or MULTI*) returns the number of geometries, otherwise return NULL.</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ST_Perimeter: Returns the length measurement of the boundary of an ST_Surface or ST_MultiSurface value. (Polygon, Multipolygon)</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ST_SRID: Returns the spatial reference identifier for the ST_Geometry as defined in spatial_ref_sys table.</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ST_StartPoint: Returns the first point of a LINESTRING geometry as a POINT.</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ST_X: Returns the X coordinate of the point, or NULL if not available. Input must be a point.</a:t>
            </a:r>
            <a:endParaRPr lang="en-US" sz="85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850">
                <a:solidFill>
                  <a:schemeClr val="bg1"/>
                </a:solidFill>
                <a:latin typeface="Calibri Light" panose="020F0302020204030204" charset="0"/>
                <a:cs typeface="Calibri Light" panose="020F0302020204030204" charset="0"/>
              </a:rPr>
              <a:t>ST_Y: Returns the Y coordinate of the point, or NULL if not available. Input must be a point.</a:t>
            </a:r>
            <a:endParaRPr lang="en-US" sz="850">
              <a:solidFill>
                <a:schemeClr val="bg1"/>
              </a:solidFill>
              <a:latin typeface="Calibri Light" panose="020F0302020204030204" charset="0"/>
              <a:cs typeface="Calibri Light" panose="020F0302020204030204" charset="0"/>
            </a:endParaRPr>
          </a:p>
        </p:txBody>
      </p:sp>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
        <p:nvSpPr>
          <p:cNvPr id="2" name="Text Box 1"/>
          <p:cNvSpPr txBox="1"/>
          <p:nvPr/>
        </p:nvSpPr>
        <p:spPr>
          <a:xfrm>
            <a:off x="1043940" y="843280"/>
            <a:ext cx="7442835" cy="306705"/>
          </a:xfrm>
          <a:prstGeom prst="rect">
            <a:avLst/>
          </a:prstGeom>
          <a:noFill/>
          <a:ln w="28575" cmpd="sng">
            <a:solidFill>
              <a:schemeClr val="bg1"/>
            </a:solidFill>
            <a:prstDash val="solid"/>
          </a:ln>
        </p:spPr>
        <p:txBody>
          <a:bodyPr wrap="square" rtlCol="0">
            <a:spAutoFit/>
          </a:bodyPr>
          <a:p>
            <a:pPr algn="ctr"/>
            <a:r>
              <a:rPr lang="de-DE" altLang="zh-CN" sz="1400" dirty="0">
                <a:solidFill>
                  <a:schemeClr val="bg1"/>
                </a:solidFill>
                <a:latin typeface="Calibri" panose="020F0502020204030204" pitchFamily="34" charset="0"/>
                <a:sym typeface="+mn-ea"/>
              </a:rPr>
              <a:t>SELECT Methode(Geometriespalte und weitere Attribute der Methode) FROM Tabelle;</a:t>
            </a:r>
            <a:endParaRPr lang="de-DE" altLang="zh-CN" sz="1400" dirty="0">
              <a:solidFill>
                <a:schemeClr val="bg1"/>
              </a:solidFill>
              <a:latin typeface="Calibri" panose="020F0502020204030204" pitchFamily="34" charset="0"/>
              <a:sym typeface="+mn-ea"/>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wipe(left)">
                                      <p:cBhvr>
                                        <p:cTn id="7" dur="500"/>
                                        <p:tgtEl>
                                          <p:spTgt spid="74"/>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dissolv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up)">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5" grpId="0"/>
      <p:bldP spid="2"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8040"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Wie werden Simple Features gespeichert/gelesen</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3</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pic>
        <p:nvPicPr>
          <p:cNvPr id="2" name="ST">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9144000" cy="5143500"/>
          </a:xfrm>
          <a:prstGeom prst="rect">
            <a:avLst/>
          </a:prstGeom>
        </p:spPr>
      </p:pic>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000000"/>
                                          </p:val>
                                        </p:tav>
                                        <p:tav tm="100000">
                                          <p:val>
                                            <p:strVal val="#ppt_w"/>
                                          </p:val>
                                        </p:tav>
                                      </p:tavLst>
                                    </p:anim>
                                    <p:anim calcmode="lin" valueType="num">
                                      <p:cBhvr>
                                        <p:cTn id="8" dur="500" fill="hold"/>
                                        <p:tgtEl>
                                          <p:spTgt spid="36"/>
                                        </p:tgtEl>
                                        <p:attrNameLst>
                                          <p:attrName>ppt_h</p:attrName>
                                        </p:attrNameLst>
                                      </p:cBhvr>
                                      <p:tavLst>
                                        <p:tav tm="0">
                                          <p:val>
                                            <p:fltVal val="0.000000"/>
                                          </p:val>
                                        </p:tav>
                                        <p:tav tm="100000">
                                          <p:val>
                                            <p:strVal val="#ppt_h"/>
                                          </p:val>
                                        </p:tav>
                                      </p:tavLst>
                                    </p:anim>
                                    <p:anim calcmode="lin" valueType="num">
                                      <p:cBhvr>
                                        <p:cTn id="9" dur="500" fill="hold"/>
                                        <p:tgtEl>
                                          <p:spTgt spid="36"/>
                                        </p:tgtEl>
                                        <p:attrNameLst>
                                          <p:attrName>style.rotation</p:attrName>
                                        </p:attrNameLst>
                                      </p:cBhvr>
                                      <p:tavLst>
                                        <p:tav tm="0">
                                          <p:val>
                                            <p:fltVal val="360.000000"/>
                                          </p:val>
                                        </p:tav>
                                        <p:tav tm="100000">
                                          <p:val>
                                            <p:fltVal val="0.000000"/>
                                          </p:val>
                                        </p:tav>
                                      </p:tavLst>
                                    </p:anim>
                                    <p:animEffect transition="in" filter="fade">
                                      <p:cBhvr>
                                        <p:cTn id="10" dur="500"/>
                                        <p:tgtEl>
                                          <p:spTgt spid="36"/>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4"/>
                                        </p:tgtEl>
                                        <p:attrNameLst>
                                          <p:attrName>style.visibility</p:attrName>
                                        </p:attrNameLst>
                                      </p:cBhvr>
                                      <p:to>
                                        <p:strVal val="visible"/>
                                      </p:to>
                                    </p:set>
                                    <p:animEffect transition="in" filter="wipe(left)">
                                      <p:cBhvr>
                                        <p:cTn id="14"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video fullScrn="0">
              <p:cMediaNode>
                <p:cTn id="15" fill="hold" display="1">
                  <p:stCondLst>
                    <p:cond delay="indefinite"/>
                  </p:stCondLst>
                </p:cTn>
                <p:tgtEl>
                  <p:spTgt spid="2"/>
                </p:tgtEl>
              </p:cMediaNode>
            </p:video>
            <p:seq concurrent="1" nextAc="seek">
              <p:cTn id="16" restart="whenNotActive" fill="hold" evtFilter="cancelBubble" nodeType="interactiveSeq">
                <p:stCondLst>
                  <p:cond evt="onClick" delay="0">
                    <p:tgtEl>
                      <p:spTgt spid="2"/>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additive="base">
                                        <p:cTn id="20" dur="1" fill="hold"/>
                                        <p:tgtEl>
                                          <p:spTgt spid="2"/>
                                        </p:tgtEl>
                                      </p:cBhvr>
                                    </p:cmd>
                                  </p:childTnLst>
                                </p:cTn>
                              </p:par>
                            </p:childTnLst>
                          </p:cTn>
                        </p:par>
                      </p:childTnLst>
                    </p:cTn>
                  </p:par>
                </p:childTnLst>
              </p:cTn>
              <p:nextCondLst>
                <p:cond evt="onClick" delay="0">
                  <p:tgtEl>
                    <p:spTgt spid="2"/>
                  </p:tgtEl>
                </p:cond>
              </p:nextCondLst>
            </p:seq>
          </p:childTnLst>
        </p:cTn>
      </p:par>
    </p:tnLst>
    <p:bldLst>
      <p:bldP spid="7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8040"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Wie werden Simple Features gespeichert/gelesen</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3</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pic>
        <p:nvPicPr>
          <p:cNvPr id="5" name="5">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9144000" cy="5143500"/>
          </a:xfrm>
          <a:prstGeom prst="rect">
            <a:avLst/>
          </a:prstGeom>
        </p:spPr>
      </p:pic>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000000"/>
                                          </p:val>
                                        </p:tav>
                                        <p:tav tm="100000">
                                          <p:val>
                                            <p:strVal val="#ppt_w"/>
                                          </p:val>
                                        </p:tav>
                                      </p:tavLst>
                                    </p:anim>
                                    <p:anim calcmode="lin" valueType="num">
                                      <p:cBhvr>
                                        <p:cTn id="8" dur="500" fill="hold"/>
                                        <p:tgtEl>
                                          <p:spTgt spid="36"/>
                                        </p:tgtEl>
                                        <p:attrNameLst>
                                          <p:attrName>ppt_h</p:attrName>
                                        </p:attrNameLst>
                                      </p:cBhvr>
                                      <p:tavLst>
                                        <p:tav tm="0">
                                          <p:val>
                                            <p:fltVal val="0.000000"/>
                                          </p:val>
                                        </p:tav>
                                        <p:tav tm="100000">
                                          <p:val>
                                            <p:strVal val="#ppt_h"/>
                                          </p:val>
                                        </p:tav>
                                      </p:tavLst>
                                    </p:anim>
                                    <p:anim calcmode="lin" valueType="num">
                                      <p:cBhvr>
                                        <p:cTn id="9" dur="500" fill="hold"/>
                                        <p:tgtEl>
                                          <p:spTgt spid="36"/>
                                        </p:tgtEl>
                                        <p:attrNameLst>
                                          <p:attrName>style.rotation</p:attrName>
                                        </p:attrNameLst>
                                      </p:cBhvr>
                                      <p:tavLst>
                                        <p:tav tm="0">
                                          <p:val>
                                            <p:fltVal val="360.000000"/>
                                          </p:val>
                                        </p:tav>
                                        <p:tav tm="100000">
                                          <p:val>
                                            <p:fltVal val="0.000000"/>
                                          </p:val>
                                        </p:tav>
                                      </p:tavLst>
                                    </p:anim>
                                    <p:animEffect transition="in" filter="fade">
                                      <p:cBhvr>
                                        <p:cTn id="10" dur="500"/>
                                        <p:tgtEl>
                                          <p:spTgt spid="36"/>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4"/>
                                        </p:tgtEl>
                                        <p:attrNameLst>
                                          <p:attrName>style.visibility</p:attrName>
                                        </p:attrNameLst>
                                      </p:cBhvr>
                                      <p:to>
                                        <p:strVal val="visible"/>
                                      </p:to>
                                    </p:set>
                                    <p:animEffect transition="in" filter="wipe(left)">
                                      <p:cBhvr>
                                        <p:cTn id="14"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video fullScrn="0">
              <p:cMediaNode>
                <p:cTn id="15" fill="hold" display="1">
                  <p:stCondLst>
                    <p:cond delay="indefinite"/>
                  </p:stCondLst>
                </p:cTn>
                <p:tgtEl>
                  <p:spTgt spid="5"/>
                </p:tgtEl>
              </p:cMediaNode>
            </p:video>
            <p:seq concurrent="1" nextAc="seek">
              <p:cTn id="16" restart="whenNotActive" fill="hold" evtFilter="cancelBubble" nodeType="interactiveSeq">
                <p:stCondLst>
                  <p:cond evt="onClick" delay="0">
                    <p:tgtEl>
                      <p:spTgt spid="5"/>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additive="base">
                                        <p:cTn id="20" dur="1" fill="hold"/>
                                        <p:tgtEl>
                                          <p:spTgt spid="5"/>
                                        </p:tgtEl>
                                      </p:cBhvr>
                                    </p:cmd>
                                  </p:childTnLst>
                                </p:cTn>
                              </p:par>
                            </p:childTnLst>
                          </p:cTn>
                        </p:par>
                      </p:childTnLst>
                    </p:cTn>
                  </p:par>
                </p:childTnLst>
              </p:cTn>
              <p:nextCondLst>
                <p:cond evt="onClick" delay="0">
                  <p:tgtEl>
                    <p:spTgt spid="5"/>
                  </p:tgtEl>
                </p:cond>
              </p:nextCondLst>
            </p:seq>
          </p:childTnLst>
        </p:cTn>
      </p:par>
    </p:tnLst>
    <p:bldLst>
      <p:bldP spid="7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矩形 9"/>
          <p:cNvSpPr/>
          <p:nvPr/>
        </p:nvSpPr>
        <p:spPr>
          <a:xfrm>
            <a:off x="3546475" y="1905000"/>
            <a:ext cx="3567430" cy="814705"/>
          </a:xfrm>
          <a:prstGeom prst="rect">
            <a:avLst/>
          </a:prstGeom>
        </p:spPr>
        <p:txBody>
          <a:bodyPr wrap="none">
            <a:spAutoFit/>
          </a:bodyPr>
          <a:lstStyle/>
          <a:p>
            <a:pPr marL="0" marR="0" lvl="0" indent="0" algn="l" defTabSz="914400" rtl="0" eaLnBrk="0" hangingPunct="0">
              <a:lnSpc>
                <a:spcPct val="100000"/>
              </a:lnSpc>
              <a:spcBef>
                <a:spcPct val="0"/>
              </a:spcBef>
              <a:spcAft>
                <a:spcPts val="600"/>
              </a:spcAft>
              <a:buClrTx/>
              <a:buSzTx/>
              <a:buFontTx/>
              <a:buNone/>
              <a:defRPr/>
            </a:pPr>
            <a:r>
              <a:rPr kumimoji="0" lang="de-DE" altLang="en-US" sz="2800" b="0" i="0" u="none" strike="noStrike" kern="100" cap="none" spc="0" normalizeH="0" baseline="0" noProof="0" dirty="0">
                <a:ln>
                  <a:noFill/>
                </a:ln>
                <a:solidFill>
                  <a:schemeClr val="bg1"/>
                </a:solidFill>
                <a:effectLst/>
                <a:uLnTx/>
                <a:uFillTx/>
                <a:latin typeface="Calibri Light" panose="020F0302020204030204" charset="0"/>
                <a:ea typeface="Arial" panose="020B0604020202020204" pitchFamily="34" charset="0"/>
                <a:cs typeface="Calibri Light" panose="020F0302020204030204" charset="0"/>
                <a:sym typeface="+mn-ea"/>
              </a:rPr>
              <a:t>Einstieg in die Thematik</a:t>
            </a:r>
            <a:endParaRPr kumimoji="0" lang="de-DE" altLang="en-US" sz="2800" b="0" i="0" u="none" strike="noStrike" kern="100" cap="none" spc="0" normalizeH="0" baseline="0" noProof="0" dirty="0">
              <a:ln>
                <a:noFill/>
              </a:ln>
              <a:solidFill>
                <a:schemeClr val="bg1"/>
              </a:solidFill>
              <a:effectLst/>
              <a:uLnTx/>
              <a:uFillTx/>
              <a:latin typeface="Calibri Light" panose="020F0302020204030204" charset="0"/>
              <a:ea typeface="Arial" panose="020B0604020202020204" pitchFamily="34" charset="0"/>
              <a:cs typeface="Calibri Light" panose="020F0302020204030204" charset="0"/>
              <a:sym typeface="+mn-ea"/>
            </a:endParaRPr>
          </a:p>
          <a:p>
            <a:pPr algn="l" eaLnBrk="0" hangingPunct="0">
              <a:lnSpc>
                <a:spcPct val="100000"/>
              </a:lnSpc>
              <a:spcAft>
                <a:spcPts val="600"/>
              </a:spcAft>
            </a:pPr>
            <a:r>
              <a:rPr lang="de-DE" altLang="en-US" sz="1400" dirty="0">
                <a:solidFill>
                  <a:schemeClr val="bg1"/>
                </a:solidFill>
                <a:latin typeface="Calibri Light" panose="020F0302020204030204" charset="0"/>
                <a:cs typeface="Calibri Light" panose="020F0302020204030204" charset="0"/>
                <a:sym typeface="+mn-ea"/>
              </a:rPr>
              <a:t>Was sind Simple Features?</a:t>
            </a:r>
            <a:endParaRPr kumimoji="0" lang="de-DE" altLang="en-US" sz="1400" b="0" i="0" u="none" strike="noStrike" kern="100" cap="none" spc="0" normalizeH="0" baseline="0" noProof="0" dirty="0">
              <a:ln>
                <a:noFill/>
              </a:ln>
              <a:solidFill>
                <a:schemeClr val="bg1"/>
              </a:solidFill>
              <a:effectLst/>
              <a:uLnTx/>
              <a:uFillTx/>
              <a:latin typeface="Calibri Light" panose="020F0302020204030204" charset="0"/>
              <a:ea typeface="Arial" panose="020B0604020202020204" pitchFamily="34" charset="0"/>
              <a:cs typeface="Calibri Light" panose="020F0302020204030204" charset="0"/>
              <a:sym typeface="+mn-ea"/>
            </a:endParaRPr>
          </a:p>
        </p:txBody>
      </p:sp>
      <p:grpSp>
        <p:nvGrpSpPr>
          <p:cNvPr id="2" name="组合 11"/>
          <p:cNvGrpSpPr/>
          <p:nvPr/>
        </p:nvGrpSpPr>
        <p:grpSpPr>
          <a:xfrm>
            <a:off x="2176463" y="1838325"/>
            <a:ext cx="1152525" cy="1154113"/>
            <a:chOff x="753978" y="1996508"/>
            <a:chExt cx="647250" cy="647250"/>
          </a:xfrm>
        </p:grpSpPr>
        <p:sp>
          <p:nvSpPr>
            <p:cNvPr id="9220" name="文本框 12"/>
            <p:cNvSpPr txBox="1"/>
            <p:nvPr/>
          </p:nvSpPr>
          <p:spPr>
            <a:xfrm>
              <a:off x="896441" y="2067694"/>
              <a:ext cx="336884" cy="518356"/>
            </a:xfrm>
            <a:prstGeom prst="rect">
              <a:avLst/>
            </a:prstGeom>
            <a:noFill/>
            <a:ln w="9525">
              <a:noFill/>
            </a:ln>
          </p:spPr>
          <p:txBody>
            <a:bodyPr anchor="t">
              <a:spAutoFit/>
            </a:bodyPr>
            <a:p>
              <a:pPr algn="ctr" eaLnBrk="0" hangingPunct="0"/>
              <a:r>
                <a:rPr lang="en-US" altLang="zh-CN" sz="5400" dirty="0">
                  <a:solidFill>
                    <a:schemeClr val="bg1"/>
                  </a:solidFill>
                  <a:latin typeface="Arial" panose="020B0604020202020204" pitchFamily="34" charset="0"/>
                  <a:ea typeface="Microsoft YaHei" panose="020B0503020204020204" pitchFamily="34" charset="-122"/>
                  <a:cs typeface="Arial" panose="020B0604020202020204" pitchFamily="34" charset="0"/>
                </a:rPr>
                <a:t>1</a:t>
              </a:r>
              <a:endParaRPr lang="zh-CN" altLang="en-US" sz="5400" dirty="0">
                <a:solidFill>
                  <a:schemeClr val="bg1"/>
                </a:solidFill>
                <a:latin typeface="Arial" panose="020B0604020202020204" pitchFamily="34" charset="0"/>
                <a:ea typeface="Arial" panose="020B0604020202020204" pitchFamily="34" charset="0"/>
              </a:endParaRPr>
            </a:p>
          </p:txBody>
        </p:sp>
        <p:grpSp>
          <p:nvGrpSpPr>
            <p:cNvPr id="9221" name="组合 13"/>
            <p:cNvGrpSpPr/>
            <p:nvPr/>
          </p:nvGrpSpPr>
          <p:grpSpPr>
            <a:xfrm>
              <a:off x="753978" y="1996508"/>
              <a:ext cx="647250" cy="647250"/>
              <a:chOff x="2084209" y="814147"/>
              <a:chExt cx="4173518" cy="4173518"/>
            </a:xfrm>
          </p:grpSpPr>
          <p:sp>
            <p:nvSpPr>
              <p:cNvPr id="15" name="椭圆 14"/>
              <p:cNvSpPr/>
              <p:nvPr/>
            </p:nvSpPr>
            <p:spPr>
              <a:xfrm rot="921176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17" name="椭圆 16"/>
              <p:cNvSpPr/>
              <p:nvPr/>
            </p:nvSpPr>
            <p:spPr>
              <a:xfrm rot="-334285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4" name="椭圆 23"/>
              <p:cNvSpPr/>
              <p:nvPr/>
            </p:nvSpPr>
            <p:spPr>
              <a:xfrm rot="-2314286">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5" name="椭圆 24"/>
              <p:cNvSpPr/>
              <p:nvPr/>
            </p:nvSpPr>
            <p:spPr>
              <a:xfrm rot="-128571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6" name="椭圆 25"/>
              <p:cNvSpPr/>
              <p:nvPr/>
            </p:nvSpPr>
            <p:spPr>
              <a:xfrm rot="1800000">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7" name="椭圆 26"/>
              <p:cNvSpPr/>
              <p:nvPr/>
            </p:nvSpPr>
            <p:spPr>
              <a:xfrm rot="2828571">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8" name="椭圆 27"/>
              <p:cNvSpPr/>
              <p:nvPr/>
            </p:nvSpPr>
            <p:spPr>
              <a:xfrm rot="7971428">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9" name="椭圆 28"/>
              <p:cNvSpPr/>
              <p:nvPr/>
            </p:nvSpPr>
            <p:spPr>
              <a:xfrm rot="9000000">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0" name="椭圆 29"/>
              <p:cNvSpPr/>
              <p:nvPr/>
            </p:nvSpPr>
            <p:spPr>
              <a:xfrm rot="1208571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1" name="椭圆 30"/>
              <p:cNvSpPr/>
              <p:nvPr/>
            </p:nvSpPr>
            <p:spPr>
              <a:xfrm rot="13114285">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2" name="椭圆 31"/>
              <p:cNvSpPr/>
              <p:nvPr/>
            </p:nvSpPr>
            <p:spPr>
              <a:xfrm rot="14142856">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grpSp>
            <p:nvGrpSpPr>
              <p:cNvPr id="9233" name="组合 32"/>
              <p:cNvGrpSpPr/>
              <p:nvPr/>
            </p:nvGrpSpPr>
            <p:grpSpPr>
              <a:xfrm>
                <a:off x="2084209" y="814147"/>
                <a:ext cx="4173518" cy="4173518"/>
                <a:chOff x="2084209" y="814147"/>
                <a:chExt cx="4173518" cy="4173518"/>
              </a:xfrm>
            </p:grpSpPr>
            <p:sp>
              <p:nvSpPr>
                <p:cNvPr id="34" name="椭圆 33"/>
                <p:cNvSpPr/>
                <p:nvPr/>
              </p:nvSpPr>
              <p:spPr>
                <a:xfrm rot="-5400000">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5" name="椭圆 34"/>
                <p:cNvSpPr/>
                <p:nvPr/>
              </p:nvSpPr>
              <p:spPr>
                <a:xfrm rot="-4371429">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6" name="椭圆 35"/>
                <p:cNvSpPr/>
                <p:nvPr/>
              </p:nvSpPr>
              <p:spPr>
                <a:xfrm rot="-257143">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7" name="椭圆 36"/>
                <p:cNvSpPr/>
                <p:nvPr/>
              </p:nvSpPr>
              <p:spPr>
                <a:xfrm rot="771428">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8" name="椭圆 37"/>
                <p:cNvSpPr/>
                <p:nvPr/>
              </p:nvSpPr>
              <p:spPr>
                <a:xfrm rot="3857142">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9" name="椭圆 38"/>
                <p:cNvSpPr/>
                <p:nvPr/>
              </p:nvSpPr>
              <p:spPr>
                <a:xfrm rot="4885714">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0" name="椭圆 39"/>
                <p:cNvSpPr/>
                <p:nvPr/>
              </p:nvSpPr>
              <p:spPr>
                <a:xfrm rot="5914286">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1" name="椭圆 40"/>
                <p:cNvSpPr/>
                <p:nvPr/>
              </p:nvSpPr>
              <p:spPr>
                <a:xfrm rot="694285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2" name="椭圆 41"/>
                <p:cNvSpPr/>
                <p:nvPr/>
              </p:nvSpPr>
              <p:spPr>
                <a:xfrm rot="10028571">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3" name="椭圆 42"/>
                <p:cNvSpPr/>
                <p:nvPr/>
              </p:nvSpPr>
              <p:spPr>
                <a:xfrm rot="11057142">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4" name="椭圆 43"/>
                <p:cNvSpPr/>
                <p:nvPr/>
              </p:nvSpPr>
              <p:spPr>
                <a:xfrm rot="1517142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4" name="Text Box 3"/>
          <p:cNvSpPr txBox="1"/>
          <p:nvPr/>
        </p:nvSpPr>
        <p:spPr>
          <a:xfrm>
            <a:off x="8709660" y="4826000"/>
            <a:ext cx="254635"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mc:AlternateContent xmlns:mc="http://schemas.openxmlformats.org/markup-compatibility/2006">
    <mc:Choice xmlns:p14="http://schemas.microsoft.com/office/powerpoint/2010/main" Requires="p14">
      <p:transition p14:dur="500" advClick="0">
        <p:fade/>
      </p:transition>
    </mc:Choice>
    <mc:Fallback>
      <p:transition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000000"/>
                                          </p:val>
                                        </p:tav>
                                        <p:tav tm="100000">
                                          <p:val>
                                            <p:strVal val="#ppt_w"/>
                                          </p:val>
                                        </p:tav>
                                      </p:tavLst>
                                    </p:anim>
                                    <p:anim calcmode="lin" valueType="num">
                                      <p:cBhvr>
                                        <p:cTn id="8" dur="500" fill="hold"/>
                                        <p:tgtEl>
                                          <p:spTgt spid="2"/>
                                        </p:tgtEl>
                                        <p:attrNameLst>
                                          <p:attrName>ppt_h</p:attrName>
                                        </p:attrNameLst>
                                      </p:cBhvr>
                                      <p:tavLst>
                                        <p:tav tm="0">
                                          <p:val>
                                            <p:fltVal val="0.000000"/>
                                          </p:val>
                                        </p:tav>
                                        <p:tav tm="100000">
                                          <p:val>
                                            <p:strVal val="#ppt_h"/>
                                          </p:val>
                                        </p:tav>
                                      </p:tavLst>
                                    </p:anim>
                                    <p:anim calcmode="lin" valueType="num">
                                      <p:cBhvr>
                                        <p:cTn id="9" dur="500" fill="hold"/>
                                        <p:tgtEl>
                                          <p:spTgt spid="2"/>
                                        </p:tgtEl>
                                        <p:attrNameLst>
                                          <p:attrName>style.rotation</p:attrName>
                                        </p:attrNameLst>
                                      </p:cBhvr>
                                      <p:tavLst>
                                        <p:tav tm="0">
                                          <p:val>
                                            <p:fltVal val="360.000000"/>
                                          </p:val>
                                        </p:tav>
                                        <p:tav tm="100000">
                                          <p:val>
                                            <p:fltVal val="0.000000"/>
                                          </p:val>
                                        </p:tav>
                                      </p:tavLst>
                                    </p:anim>
                                    <p:animEffect transition="in" filter="fade">
                                      <p:cBhvr>
                                        <p:cTn id="10" dur="500"/>
                                        <p:tgtEl>
                                          <p:spTgt spid="2"/>
                                        </p:tgtEl>
                                      </p:cBhvr>
                                    </p:animEffect>
                                  </p:childTnLst>
                                </p:cTn>
                              </p:par>
                              <p:par>
                                <p:cTn id="11" presetID="2" presetClass="entr" presetSubtype="2"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1+#ppt_w/2"/>
                                          </p:val>
                                        </p:tav>
                                        <p:tav tm="100000">
                                          <p:val>
                                            <p:strVal val="#ppt_x"/>
                                          </p:val>
                                        </p:tav>
                                      </p:tavLst>
                                    </p:anim>
                                    <p:anim calcmode="lin" valueType="num">
                                      <p:cBhvr additive="base">
                                        <p:cTn id="14"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8040"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Was mit Simple Features alles möglich ist - Teil 2</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3</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graphicFrame>
        <p:nvGraphicFramePr>
          <p:cNvPr id="5" name="Diagram 4"/>
          <p:cNvGraphicFramePr/>
          <p:nvPr/>
        </p:nvGraphicFramePr>
        <p:xfrm>
          <a:off x="867410" y="555625"/>
          <a:ext cx="7409815" cy="441642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000000"/>
                                          </p:val>
                                        </p:tav>
                                        <p:tav tm="100000">
                                          <p:val>
                                            <p:strVal val="#ppt_w"/>
                                          </p:val>
                                        </p:tav>
                                      </p:tavLst>
                                    </p:anim>
                                    <p:anim calcmode="lin" valueType="num">
                                      <p:cBhvr>
                                        <p:cTn id="8" dur="500" fill="hold"/>
                                        <p:tgtEl>
                                          <p:spTgt spid="36"/>
                                        </p:tgtEl>
                                        <p:attrNameLst>
                                          <p:attrName>ppt_h</p:attrName>
                                        </p:attrNameLst>
                                      </p:cBhvr>
                                      <p:tavLst>
                                        <p:tav tm="0">
                                          <p:val>
                                            <p:fltVal val="0.000000"/>
                                          </p:val>
                                        </p:tav>
                                        <p:tav tm="100000">
                                          <p:val>
                                            <p:strVal val="#ppt_h"/>
                                          </p:val>
                                        </p:tav>
                                      </p:tavLst>
                                    </p:anim>
                                    <p:anim calcmode="lin" valueType="num">
                                      <p:cBhvr>
                                        <p:cTn id="9" dur="500" fill="hold"/>
                                        <p:tgtEl>
                                          <p:spTgt spid="36"/>
                                        </p:tgtEl>
                                        <p:attrNameLst>
                                          <p:attrName>style.rotation</p:attrName>
                                        </p:attrNameLst>
                                      </p:cBhvr>
                                      <p:tavLst>
                                        <p:tav tm="0">
                                          <p:val>
                                            <p:fltVal val="360.000000"/>
                                          </p:val>
                                        </p:tav>
                                        <p:tav tm="100000">
                                          <p:val>
                                            <p:fltVal val="0.000000"/>
                                          </p:val>
                                        </p:tav>
                                      </p:tavLst>
                                    </p:anim>
                                    <p:animEffect transition="in" filter="fade">
                                      <p:cBhvr>
                                        <p:cTn id="10" dur="500"/>
                                        <p:tgtEl>
                                          <p:spTgt spid="36"/>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4"/>
                                        </p:tgtEl>
                                        <p:attrNameLst>
                                          <p:attrName>style.visibility</p:attrName>
                                        </p:attrNameLst>
                                      </p:cBhvr>
                                      <p:to>
                                        <p:strVal val="visible"/>
                                      </p:to>
                                    </p:set>
                                    <p:animEffect transition="in" filter="wipe(left)">
                                      <p:cBhvr>
                                        <p:cTn id="14" dur="500"/>
                                        <p:tgtEl>
                                          <p:spTgt spid="74"/>
                                        </p:tgtEl>
                                      </p:cBhvr>
                                    </p:animEffect>
                                  </p:childTnLst>
                                </p:cTn>
                              </p:par>
                            </p:childTnLst>
                          </p:cTn>
                        </p:par>
                        <p:par>
                          <p:cTn id="15" fill="hold">
                            <p:stCondLst>
                              <p:cond delay="1000"/>
                            </p:stCondLst>
                            <p:childTnLst>
                              <p:par>
                                <p:cTn id="16" presetID="2" presetClass="entr" presetSubtype="4"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 name="文本框 22"/>
          <p:cNvSpPr txBox="1"/>
          <p:nvPr/>
        </p:nvSpPr>
        <p:spPr>
          <a:xfrm>
            <a:off x="827405" y="355600"/>
            <a:ext cx="7778750"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Lagebeziehungen: </a:t>
            </a:r>
            <a:r>
              <a:rPr lang="en-US" sz="2000">
                <a:solidFill>
                  <a:schemeClr val="bg1"/>
                </a:solidFill>
                <a:latin typeface="Calibri Light" panose="020F0302020204030204" charset="0"/>
                <a:cs typeface="Calibri Light" panose="020F0302020204030204" charset="0"/>
                <a:sym typeface="+mn-ea"/>
              </a:rPr>
              <a:t>Dimensionally Extended 9-Intersection Model (DE-9IM</a:t>
            </a:r>
            <a:r>
              <a:rPr lang="de-DE" altLang="en-US" sz="2000">
                <a:solidFill>
                  <a:schemeClr val="bg1"/>
                </a:solidFill>
                <a:latin typeface="Calibri" panose="020F0502020204030204" pitchFamily="34" charset="0"/>
                <a:cs typeface="Calibri Light" panose="020F0302020204030204" charset="0"/>
                <a:sym typeface="+mn-ea"/>
              </a:rPr>
              <a:t>)</a:t>
            </a:r>
            <a:endParaRPr lang="de-DE" altLang="en-US" sz="2000" dirty="0">
              <a:solidFill>
                <a:schemeClr val="bg1"/>
              </a:solidFill>
              <a:latin typeface="Calibri" panose="020F0502020204030204" pitchFamily="34" charset="0"/>
              <a:ea typeface="Microsoft YaHei" panose="020B0503020204020204" pitchFamily="34" charset="-122"/>
              <a:cs typeface="Calibri Light" panose="020F0302020204030204" charset="0"/>
              <a:sym typeface="+mn-ea"/>
            </a:endParaRPr>
          </a:p>
        </p:txBody>
      </p:sp>
      <p:grpSp>
        <p:nvGrpSpPr>
          <p:cNvPr id="3" name="组合 23"/>
          <p:cNvGrpSpPr>
            <a:grpSpLocks noChangeAspect="1"/>
          </p:cNvGrpSpPr>
          <p:nvPr/>
        </p:nvGrpSpPr>
        <p:grpSpPr>
          <a:xfrm>
            <a:off x="323850" y="323850"/>
            <a:ext cx="431800" cy="431800"/>
            <a:chOff x="753978" y="1996508"/>
            <a:chExt cx="647250" cy="647250"/>
          </a:xfrm>
        </p:grpSpPr>
        <p:sp>
          <p:nvSpPr>
            <p:cNvPr id="17414" name="文本框 24"/>
            <p:cNvSpPr txBox="1"/>
            <p:nvPr/>
          </p:nvSpPr>
          <p:spPr>
            <a:xfrm>
              <a:off x="896440" y="2050031"/>
              <a:ext cx="336885" cy="552066"/>
            </a:xfrm>
            <a:prstGeom prst="rect">
              <a:avLst/>
            </a:prstGeom>
            <a:noFill/>
            <a:ln w="9525">
              <a:noFill/>
            </a:ln>
          </p:spPr>
          <p:txBody>
            <a:bodyPr anchor="t">
              <a:spAutoFit/>
            </a:bodyPr>
            <a:p>
              <a:pPr algn="ctr" eaLnBrk="0" hangingPunct="0"/>
              <a:r>
                <a:rPr lang="de-DE" altLang="zh-CN" dirty="0">
                  <a:solidFill>
                    <a:schemeClr val="bg1"/>
                  </a:solidFill>
                  <a:latin typeface="Arial" panose="020B0604020202020204" pitchFamily="34" charset="0"/>
                  <a:ea typeface="Arial" panose="020B0604020202020204" pitchFamily="34" charset="0"/>
                  <a:cs typeface="Arial" panose="020B0604020202020204" pitchFamily="34" charset="0"/>
                </a:rPr>
                <a:t>3</a:t>
              </a:r>
              <a:endParaRPr lang="de-DE" altLang="zh-CN"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nvGrpSpPr>
            <p:cNvPr id="17415" name="组合 25"/>
            <p:cNvGrpSpPr/>
            <p:nvPr/>
          </p:nvGrpSpPr>
          <p:grpSpPr>
            <a:xfrm>
              <a:off x="753978" y="1996508"/>
              <a:ext cx="647250" cy="647250"/>
              <a:chOff x="2084209" y="814147"/>
              <a:chExt cx="4173518" cy="4173518"/>
            </a:xfrm>
          </p:grpSpPr>
          <p:sp>
            <p:nvSpPr>
              <p:cNvPr id="4" name="椭圆 26"/>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 name="椭圆 27"/>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6" name="椭圆 28"/>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 name="椭圆 29"/>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 name="椭圆 30"/>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 name="椭圆 31"/>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3" name="椭圆 32"/>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1" name="椭圆 33"/>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2" name="椭圆 34"/>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3" name="椭圆 35"/>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4" name="椭圆 36"/>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17427" name="组合 37"/>
              <p:cNvGrpSpPr/>
              <p:nvPr/>
            </p:nvGrpSpPr>
            <p:grpSpPr>
              <a:xfrm>
                <a:off x="2084209" y="814147"/>
                <a:ext cx="4173518" cy="4173518"/>
                <a:chOff x="2084209" y="814147"/>
                <a:chExt cx="4173518" cy="4173518"/>
              </a:xfrm>
            </p:grpSpPr>
            <p:sp>
              <p:nvSpPr>
                <p:cNvPr id="16" name="椭圆 38"/>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8" name="椭圆 41"/>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9" name="椭圆 42"/>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20" name="椭圆 43"/>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5" name="椭圆 44"/>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6" name="椭圆 45"/>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7" name="椭圆 46"/>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8" name="椭圆 47"/>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9" name="椭圆 48"/>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0" name="椭圆 49"/>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1" name="椭圆 50"/>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pic>
        <p:nvPicPr>
          <p:cNvPr id="15" name="Picture 14" descr="De-9IM_polygone"/>
          <p:cNvPicPr>
            <a:picLocks noChangeAspect="1"/>
          </p:cNvPicPr>
          <p:nvPr/>
        </p:nvPicPr>
        <p:blipFill>
          <a:blip r:embed="rId1"/>
          <a:stretch>
            <a:fillRect/>
          </a:stretch>
        </p:blipFill>
        <p:spPr>
          <a:xfrm>
            <a:off x="611505" y="861695"/>
            <a:ext cx="5208905" cy="4176395"/>
          </a:xfrm>
          <a:prstGeom prst="rect">
            <a:avLst/>
          </a:prstGeom>
        </p:spPr>
      </p:pic>
      <p:sp>
        <p:nvSpPr>
          <p:cNvPr id="2" name="Text Box 1"/>
          <p:cNvSpPr txBox="1"/>
          <p:nvPr/>
        </p:nvSpPr>
        <p:spPr>
          <a:xfrm rot="16200000">
            <a:off x="7150100" y="2839085"/>
            <a:ext cx="3773170" cy="213995"/>
          </a:xfrm>
          <a:prstGeom prst="rect">
            <a:avLst/>
          </a:prstGeom>
          <a:noFill/>
        </p:spPr>
        <p:txBody>
          <a:bodyPr wrap="square" rtlCol="0">
            <a:spAutoFit/>
          </a:bodyPr>
          <a:p>
            <a:r>
              <a:rPr lang="de-DE" altLang="en-US" sz="800">
                <a:solidFill>
                  <a:schemeClr val="bg1"/>
                </a:solidFill>
                <a:latin typeface="Calibri" panose="020F0502020204030204" pitchFamily="34" charset="0"/>
              </a:rPr>
              <a:t>Quelle: PostGIS Group 2022; Pennsylvania State University 2020</a:t>
            </a:r>
            <a:endParaRPr lang="de-DE" altLang="en-US" sz="800">
              <a:solidFill>
                <a:schemeClr val="bg1"/>
              </a:solidFill>
              <a:latin typeface="Calibri" panose="020F0502020204030204" pitchFamily="34" charset="0"/>
            </a:endParaRPr>
          </a:p>
        </p:txBody>
      </p:sp>
      <p:sp>
        <p:nvSpPr>
          <p:cNvPr id="17" name="Text Box 16"/>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pic>
        <p:nvPicPr>
          <p:cNvPr id="21" name="Picture 20" descr="L2_Figure6a"/>
          <p:cNvPicPr>
            <a:picLocks noChangeAspect="1"/>
          </p:cNvPicPr>
          <p:nvPr/>
        </p:nvPicPr>
        <p:blipFill>
          <a:blip r:embed="rId2"/>
          <a:stretch>
            <a:fillRect/>
          </a:stretch>
        </p:blipFill>
        <p:spPr>
          <a:xfrm>
            <a:off x="6123305" y="861695"/>
            <a:ext cx="2166620" cy="4176395"/>
          </a:xfrm>
          <a:prstGeom prst="rect">
            <a:avLst/>
          </a:prstGeom>
        </p:spPr>
      </p:pic>
    </p:spTree>
  </p:cSld>
  <p:clrMapOvr>
    <a:masterClrMapping/>
  </p:clrMapOvr>
  <p:transition spd="slow" advClick="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000" fill="hold">
                                          <p:stCondLst>
                                            <p:cond delay="0"/>
                                          </p:stCondLst>
                                        </p:cTn>
                                        <p:tgtEl>
                                          <p:spTgt spid="23"/>
                                        </p:tgtEl>
                                        <p:attrNameLst>
                                          <p:attrName>style.visibility</p:attrName>
                                        </p:attrNameLst>
                                      </p:cBhvr>
                                      <p:to>
                                        <p:strVal val="visible"/>
                                      </p:to>
                                    </p:set>
                                    <p:animEffect transition="in" filter="wipe(left)">
                                      <p:cBhvr>
                                        <p:cTn id="7" dur="1000"/>
                                        <p:tgtEl>
                                          <p:spTgt spid="23"/>
                                        </p:tgtEl>
                                      </p:cBhvr>
                                    </p:animEffect>
                                  </p:childTnLst>
                                </p:cTn>
                              </p:par>
                            </p:childTnLst>
                          </p:cTn>
                        </p:par>
                        <p:par>
                          <p:cTn id="8" fill="hold">
                            <p:stCondLst>
                              <p:cond delay="1000"/>
                            </p:stCondLst>
                            <p:childTnLst>
                              <p:par>
                                <p:cTn id="9" presetID="9"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dissolve">
                                      <p:cBhvr>
                                        <p:cTn id="11" dur="500"/>
                                        <p:tgtEl>
                                          <p:spTgt spid="15"/>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1"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additive="base">
                                        <p:cTn id="16" dur="500" fill="hold"/>
                                        <p:tgtEl>
                                          <p:spTgt spid="21"/>
                                        </p:tgtEl>
                                        <p:attrNameLst>
                                          <p:attrName>ppt_x</p:attrName>
                                        </p:attrNameLst>
                                      </p:cBhvr>
                                      <p:tavLst>
                                        <p:tav tm="0">
                                          <p:val>
                                            <p:strVal val="#ppt_x"/>
                                          </p:val>
                                        </p:tav>
                                        <p:tav tm="100000">
                                          <p:val>
                                            <p:strVal val="#ppt_x"/>
                                          </p:val>
                                        </p:tav>
                                      </p:tavLst>
                                    </p:anim>
                                    <p:anim calcmode="lin" valueType="num">
                                      <p:cBhvr additive="base">
                                        <p:cTn id="17" dur="500" fill="hold"/>
                                        <p:tgtEl>
                                          <p:spTgt spid="21"/>
                                        </p:tgtEl>
                                        <p:attrNameLst>
                                          <p:attrName>ppt_y</p:attrName>
                                        </p:attrNameLst>
                                      </p:cBhvr>
                                      <p:tavLst>
                                        <p:tav tm="0">
                                          <p:val>
                                            <p:strVal val="0-#ppt_h/2"/>
                                          </p:val>
                                        </p:tav>
                                        <p:tav tm="100000">
                                          <p:val>
                                            <p:strVal val="#ppt_y"/>
                                          </p:val>
                                        </p:tav>
                                      </p:tavLst>
                                    </p:anim>
                                  </p:childTnLst>
                                </p:cTn>
                              </p:par>
                            </p:childTnLst>
                          </p:cTn>
                        </p:par>
                        <p:par>
                          <p:cTn id="18" fill="hold">
                            <p:stCondLst>
                              <p:cond delay="500"/>
                            </p:stCondLst>
                            <p:childTnLst>
                              <p:par>
                                <p:cTn id="19" presetID="1" presetClass="entr" presetSubtype="0"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8040"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Lagebeziehungen</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3</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5" name="Text Box 4"/>
          <p:cNvSpPr txBox="1"/>
          <p:nvPr/>
        </p:nvSpPr>
        <p:spPr>
          <a:xfrm>
            <a:off x="643890" y="754380"/>
            <a:ext cx="8139430" cy="1614805"/>
          </a:xfrm>
          <a:prstGeom prst="rect">
            <a:avLst/>
          </a:prstGeom>
          <a:noFill/>
        </p:spPr>
        <p:txBody>
          <a:bodyPr wrap="square" rtlCol="0" anchor="t">
            <a:spAutoFit/>
          </a:bodyPr>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ST_Contains(geometry A, geometry B): Returns true if and only if no points of B lie in the exterior of A, and at least one point of the interior of B lies in the interior of A.</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ST_Crosses(geometry A, geometry B): Returns TRUE if the supplied geometries have some, but not all, interior points in common.</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ST_Disjoint(geometry A , geometry B): Returns TRUE if the Geometries do not “spatially intersect” - if they do not share any space together.</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ST_Distance(geometry A, geometry B): Returns the 2-dimensional cartesian minimum distance (based on spatial ref) between two geometries in projected units.</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ST_DWithin(geometry A, geometry B, radius): Returns true if the geometries are within the specified distance (radius) of one another.</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ST_Equals(geometry A, geometry B): Returns true if the given geometries represent the same geometry. Directionality is ignored.</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ST_Intersects(geometry A, geometry B): Returns TRUE if the Geometries/Geography “spatially intersect” - (share any portion of space) and FALSE if they don’t (they are Disjoint).</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ST_Overlaps(geometry A, geometry B): Returns TRUE if the Geometries share space, are of the same dimension, but are not completely contained by each other.</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ST_Touches(geometry A, geometry B): Returns TRUE if the geometries have at least one point in common, but their interiors do not intersect.</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ST_Within(geometry A , geometry B): Returns true if the geometry A is completely inside geometry B</a:t>
            </a:r>
            <a:endParaRPr lang="en-US" sz="900">
              <a:solidFill>
                <a:schemeClr val="bg1"/>
              </a:solidFill>
              <a:latin typeface="Calibri Light" panose="020F0302020204030204" charset="0"/>
              <a:cs typeface="Calibri Light" panose="020F0302020204030204" charset="0"/>
            </a:endParaRPr>
          </a:p>
        </p:txBody>
      </p:sp>
      <p:pic>
        <p:nvPicPr>
          <p:cNvPr id="3" name="Picture 2"/>
          <p:cNvPicPr>
            <a:picLocks noChangeAspect="1"/>
          </p:cNvPicPr>
          <p:nvPr/>
        </p:nvPicPr>
        <p:blipFill>
          <a:blip r:embed="rId1"/>
          <a:stretch>
            <a:fillRect/>
          </a:stretch>
        </p:blipFill>
        <p:spPr>
          <a:xfrm>
            <a:off x="419100" y="2499995"/>
            <a:ext cx="8152765" cy="2562225"/>
          </a:xfrm>
          <a:prstGeom prst="rect">
            <a:avLst/>
          </a:prstGeom>
        </p:spPr>
      </p:pic>
      <p:pic>
        <p:nvPicPr>
          <p:cNvPr id="6" name="Picture 5"/>
          <p:cNvPicPr>
            <a:picLocks noChangeAspect="1"/>
          </p:cNvPicPr>
          <p:nvPr/>
        </p:nvPicPr>
        <p:blipFill>
          <a:blip r:embed="rId2"/>
          <a:stretch>
            <a:fillRect/>
          </a:stretch>
        </p:blipFill>
        <p:spPr>
          <a:xfrm>
            <a:off x="4716145" y="2787650"/>
            <a:ext cx="2986405" cy="2212340"/>
          </a:xfrm>
          <a:prstGeom prst="rect">
            <a:avLst/>
          </a:prstGeom>
        </p:spPr>
      </p:pic>
      <p:sp>
        <p:nvSpPr>
          <p:cNvPr id="4" name="Rounded Rectangle 3"/>
          <p:cNvSpPr/>
          <p:nvPr/>
        </p:nvSpPr>
        <p:spPr>
          <a:xfrm>
            <a:off x="827405" y="2499995"/>
            <a:ext cx="6264910" cy="28765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wipe(left)">
                                      <p:cBhvr>
                                        <p:cTn id="7" dur="500"/>
                                        <p:tgtEl>
                                          <p:spTgt spid="74"/>
                                        </p:tgtEl>
                                      </p:cBhvr>
                                    </p:animEffect>
                                  </p:childTnLst>
                                </p:cTn>
                              </p:par>
                            </p:childTnLst>
                          </p:cTn>
                        </p:par>
                        <p:par>
                          <p:cTn id="8" fill="hold">
                            <p:stCondLst>
                              <p:cond delay="500"/>
                            </p:stCondLst>
                            <p:childTnLst>
                              <p:par>
                                <p:cTn id="9" presetID="22" presetClass="entr" presetSubtype="1" fill="hold" grpId="1"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dissolve">
                                      <p:cBhvr>
                                        <p:cTn id="16" dur="500"/>
                                        <p:tgtEl>
                                          <p:spTgt spid="3"/>
                                        </p:tgtEl>
                                      </p:cBhvr>
                                    </p:animEffect>
                                  </p:childTnLst>
                                </p:cTn>
                              </p:par>
                            </p:childTnLst>
                          </p:cTn>
                        </p:par>
                        <p:par>
                          <p:cTn id="17" fill="hold">
                            <p:stCondLst>
                              <p:cond delay="500"/>
                            </p:stCondLst>
                            <p:childTnLst>
                              <p:par>
                                <p:cTn id="18" presetID="9" presetClass="entr" presetSubtype="0" fill="hold" grpId="0"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dissolve">
                                      <p:cBhvr>
                                        <p:cTn id="20" dur="500"/>
                                        <p:tgtEl>
                                          <p:spTgt spid="4"/>
                                        </p:tgtEl>
                                      </p:cBhvr>
                                    </p:animEffect>
                                  </p:childTnLst>
                                </p:cTn>
                              </p:par>
                            </p:childTnLst>
                          </p:cTn>
                        </p:par>
                        <p:par>
                          <p:cTn id="21" fill="hold">
                            <p:stCondLst>
                              <p:cond delay="1000"/>
                            </p:stCondLst>
                            <p:childTnLst>
                              <p:par>
                                <p:cTn id="22" presetID="9" presetClass="entr" presetSubtype="0"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dissolve">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5" grpId="1"/>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8040"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Was mit Simple Features alles möglich ist - Teil 3</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3</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graphicFrame>
        <p:nvGraphicFramePr>
          <p:cNvPr id="5" name="Diagram 4"/>
          <p:cNvGraphicFramePr/>
          <p:nvPr/>
        </p:nvGraphicFramePr>
        <p:xfrm>
          <a:off x="867410" y="555625"/>
          <a:ext cx="7409815" cy="441642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wipe(left)">
                                      <p:cBhvr>
                                        <p:cTn id="7" dur="500"/>
                                        <p:tgtEl>
                                          <p:spTgt spid="74"/>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 name="文本框 22"/>
          <p:cNvSpPr txBox="1"/>
          <p:nvPr/>
        </p:nvSpPr>
        <p:spPr>
          <a:xfrm>
            <a:off x="827405" y="355600"/>
            <a:ext cx="7778750" cy="398780"/>
          </a:xfrm>
          <a:prstGeom prst="rect">
            <a:avLst/>
          </a:prstGeom>
          <a:noFill/>
          <a:ln w="9525">
            <a:noFill/>
          </a:ln>
        </p:spPr>
        <p:txBody>
          <a:bodyPr wrap="square" anchor="t">
            <a:spAutoFit/>
          </a:bodyPr>
          <a:p>
            <a:pPr eaLnBrk="0" hangingPunct="0"/>
            <a:r>
              <a:rPr lang="de-DE" sz="2000" dirty="0">
                <a:solidFill>
                  <a:schemeClr val="bg1"/>
                </a:solidFill>
                <a:latin typeface="Calibri Light" panose="020F0302020204030204" charset="0"/>
                <a:ea typeface="Microsoft YaHei" panose="020B0503020204020204" pitchFamily="34" charset="-122"/>
                <a:cs typeface="Calibri Light" panose="020F0302020204030204" charset="0"/>
              </a:rPr>
              <a:t>Räumliche Methoden</a:t>
            </a:r>
            <a:endParaRPr lang="de-DE" sz="2000" dirty="0">
              <a:solidFill>
                <a:schemeClr val="bg1"/>
              </a:solidFill>
              <a:latin typeface="Calibri Light" panose="020F0302020204030204" charset="0"/>
              <a:ea typeface="Microsoft YaHei" panose="020B0503020204020204" pitchFamily="34" charset="-122"/>
              <a:cs typeface="Calibri Light" panose="020F0302020204030204" charset="0"/>
              <a:sym typeface="+mn-ea"/>
            </a:endParaRPr>
          </a:p>
        </p:txBody>
      </p:sp>
      <p:grpSp>
        <p:nvGrpSpPr>
          <p:cNvPr id="3" name="组合 23"/>
          <p:cNvGrpSpPr>
            <a:grpSpLocks noChangeAspect="1"/>
          </p:cNvGrpSpPr>
          <p:nvPr/>
        </p:nvGrpSpPr>
        <p:grpSpPr>
          <a:xfrm>
            <a:off x="323850" y="323850"/>
            <a:ext cx="431800" cy="431800"/>
            <a:chOff x="753978" y="1996508"/>
            <a:chExt cx="647250" cy="647250"/>
          </a:xfrm>
        </p:grpSpPr>
        <p:sp>
          <p:nvSpPr>
            <p:cNvPr id="17414" name="文本框 24"/>
            <p:cNvSpPr txBox="1"/>
            <p:nvPr/>
          </p:nvSpPr>
          <p:spPr>
            <a:xfrm>
              <a:off x="896440" y="2050031"/>
              <a:ext cx="336885" cy="552066"/>
            </a:xfrm>
            <a:prstGeom prst="rect">
              <a:avLst/>
            </a:prstGeom>
            <a:noFill/>
            <a:ln w="9525">
              <a:noFill/>
            </a:ln>
          </p:spPr>
          <p:txBody>
            <a:bodyPr anchor="t">
              <a:spAutoFit/>
            </a:bodyPr>
            <a:p>
              <a:pPr algn="ctr" eaLnBrk="0" hangingPunct="0"/>
              <a:r>
                <a:rPr lang="de-DE" altLang="zh-CN" dirty="0">
                  <a:solidFill>
                    <a:schemeClr val="bg1"/>
                  </a:solidFill>
                  <a:latin typeface="Arial" panose="020B0604020202020204" pitchFamily="34" charset="0"/>
                  <a:ea typeface="Arial" panose="020B0604020202020204" pitchFamily="34" charset="0"/>
                  <a:cs typeface="Arial" panose="020B0604020202020204" pitchFamily="34" charset="0"/>
                </a:rPr>
                <a:t>3</a:t>
              </a:r>
              <a:endParaRPr lang="de-DE" altLang="zh-CN"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nvGrpSpPr>
            <p:cNvPr id="17415" name="组合 25"/>
            <p:cNvGrpSpPr/>
            <p:nvPr/>
          </p:nvGrpSpPr>
          <p:grpSpPr>
            <a:xfrm>
              <a:off x="753978" y="1996508"/>
              <a:ext cx="647250" cy="647250"/>
              <a:chOff x="2084209" y="814147"/>
              <a:chExt cx="4173518" cy="4173518"/>
            </a:xfrm>
          </p:grpSpPr>
          <p:sp>
            <p:nvSpPr>
              <p:cNvPr id="4" name="椭圆 26"/>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 name="椭圆 27"/>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6" name="椭圆 28"/>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 name="椭圆 29"/>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 name="椭圆 30"/>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 name="椭圆 31"/>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3" name="椭圆 32"/>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1" name="椭圆 33"/>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2" name="椭圆 34"/>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3" name="椭圆 35"/>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4" name="椭圆 36"/>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17427" name="组合 37"/>
              <p:cNvGrpSpPr/>
              <p:nvPr/>
            </p:nvGrpSpPr>
            <p:grpSpPr>
              <a:xfrm>
                <a:off x="2084209" y="814147"/>
                <a:ext cx="4173518" cy="4173518"/>
                <a:chOff x="2084209" y="814147"/>
                <a:chExt cx="4173518" cy="4173518"/>
              </a:xfrm>
            </p:grpSpPr>
            <p:sp>
              <p:nvSpPr>
                <p:cNvPr id="16" name="椭圆 38"/>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8" name="椭圆 41"/>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9" name="椭圆 42"/>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20" name="椭圆 43"/>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5" name="椭圆 44"/>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6" name="椭圆 45"/>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7" name="椭圆 46"/>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8" name="椭圆 47"/>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9" name="椭圆 48"/>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0" name="椭圆 49"/>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1" name="椭圆 50"/>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pic>
        <p:nvPicPr>
          <p:cNvPr id="15" name="Picture 14" descr="D:\UniHeidelberg\Kurse\FS2\Geodatenbanken\referat\pics\Gruppe3.jpgGruppe3"/>
          <p:cNvPicPr>
            <a:picLocks noChangeAspect="1"/>
          </p:cNvPicPr>
          <p:nvPr/>
        </p:nvPicPr>
        <p:blipFill>
          <a:blip r:embed="rId1"/>
          <a:srcRect/>
          <a:stretch>
            <a:fillRect/>
          </a:stretch>
        </p:blipFill>
        <p:spPr>
          <a:xfrm>
            <a:off x="1967230" y="915353"/>
            <a:ext cx="5208905" cy="3835400"/>
          </a:xfrm>
          <a:prstGeom prst="rect">
            <a:avLst/>
          </a:prstGeom>
        </p:spPr>
      </p:pic>
      <p:sp>
        <p:nvSpPr>
          <p:cNvPr id="2" name="Text Box 1"/>
          <p:cNvSpPr txBox="1"/>
          <p:nvPr/>
        </p:nvSpPr>
        <p:spPr>
          <a:xfrm rot="16200000">
            <a:off x="7150100" y="2839085"/>
            <a:ext cx="3773170" cy="213995"/>
          </a:xfrm>
          <a:prstGeom prst="rect">
            <a:avLst/>
          </a:prstGeom>
          <a:noFill/>
        </p:spPr>
        <p:txBody>
          <a:bodyPr wrap="square" rtlCol="0">
            <a:spAutoFit/>
          </a:bodyPr>
          <a:p>
            <a:r>
              <a:rPr lang="de-DE" altLang="en-US" sz="800">
                <a:solidFill>
                  <a:schemeClr val="bg1"/>
                </a:solidFill>
                <a:latin typeface="Calibri" panose="020F0502020204030204" pitchFamily="34" charset="0"/>
              </a:rPr>
              <a:t>Quelle: Lautenbach/Reinmuth 2022</a:t>
            </a:r>
            <a:endParaRPr lang="de-DE" altLang="en-US" sz="800">
              <a:solidFill>
                <a:schemeClr val="bg1"/>
              </a:solidFill>
              <a:latin typeface="Calibri" panose="020F0502020204030204" pitchFamily="34" charset="0"/>
            </a:endParaRPr>
          </a:p>
        </p:txBody>
      </p:sp>
      <p:sp>
        <p:nvSpPr>
          <p:cNvPr id="17" name="Text Box 16"/>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advClick="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000" fill="hold">
                                          <p:stCondLst>
                                            <p:cond delay="0"/>
                                          </p:stCondLst>
                                        </p:cTn>
                                        <p:tgtEl>
                                          <p:spTgt spid="23"/>
                                        </p:tgtEl>
                                        <p:attrNameLst>
                                          <p:attrName>style.visibility</p:attrName>
                                        </p:attrNameLst>
                                      </p:cBhvr>
                                      <p:to>
                                        <p:strVal val="visible"/>
                                      </p:to>
                                    </p:set>
                                    <p:animEffect transition="in" filter="wipe(left)">
                                      <p:cBhvr>
                                        <p:cTn id="7" dur="1000"/>
                                        <p:tgtEl>
                                          <p:spTgt spid="23"/>
                                        </p:tgtEl>
                                      </p:cBhvr>
                                    </p:animEffect>
                                  </p:childTnLst>
                                </p:cTn>
                              </p:par>
                            </p:childTnLst>
                          </p:cTn>
                        </p:par>
                        <p:par>
                          <p:cTn id="8" fill="hold">
                            <p:stCondLst>
                              <p:cond delay="1000"/>
                            </p:stCondLst>
                            <p:childTnLst>
                              <p:par>
                                <p:cTn id="9" presetID="9"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dissolve">
                                      <p:cBhvr>
                                        <p:cTn id="11" dur="500"/>
                                        <p:tgtEl>
                                          <p:spTgt spid="15"/>
                                        </p:tgtEl>
                                      </p:cBhvr>
                                    </p:animEffect>
                                  </p:childTnLst>
                                </p:cTn>
                              </p:par>
                            </p:childTnLst>
                          </p:cTn>
                        </p:par>
                        <p:par>
                          <p:cTn id="12" fill="hold">
                            <p:stCondLst>
                              <p:cond delay="1500"/>
                            </p:stCondLst>
                            <p:childTnLst>
                              <p:par>
                                <p:cTn id="13" presetID="1"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8040"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Räumliche Methoden</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3</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5" name="Text Box 4"/>
          <p:cNvSpPr txBox="1"/>
          <p:nvPr/>
        </p:nvSpPr>
        <p:spPr>
          <a:xfrm>
            <a:off x="643890" y="843280"/>
            <a:ext cx="8139430" cy="1476375"/>
          </a:xfrm>
          <a:prstGeom prst="rect">
            <a:avLst/>
          </a:prstGeom>
          <a:noFill/>
        </p:spPr>
        <p:txBody>
          <a:bodyPr wrap="square" rtlCol="0" anchor="t">
            <a:spAutoFit/>
          </a:bodyPr>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ST_Centroid(geometry): Returns a point geometry that represents the center of mass of the input geometry.</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ST_PointOnSurface(geometry): Returns a point geometry that is guaranteed to be in the interior of the input geometry.</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ST_Buffer(geometry, distance): For geometry: Returns a geometry that represents all points whose distance from this Geometry is less than or equal to distance. Calculations are in the Spatial Reference System of this Geometry. For geography: Uses a planar transform wrapper.</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ST_Intersection(geometry A, geometry B): Returns a geometry that represents the shared portion of geomA and geomB. The geography implementation does a transform to geometry to do the intersection and then transform back to WGS84.</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en-US" sz="900">
                <a:solidFill>
                  <a:schemeClr val="bg1"/>
                </a:solidFill>
                <a:latin typeface="Calibri Light" panose="020F0302020204030204" charset="0"/>
                <a:cs typeface="Calibri Light" panose="020F0302020204030204" charset="0"/>
              </a:rPr>
              <a:t>ST_Union(): Returns a geometry that represents the point set union of the Geometries.</a:t>
            </a:r>
            <a:endParaRPr lang="en-US" sz="900">
              <a:solidFill>
                <a:schemeClr val="bg1"/>
              </a:solidFill>
              <a:latin typeface="Calibri Light" panose="020F0302020204030204" charset="0"/>
              <a:cs typeface="Calibri Light" panose="020F0302020204030204" charset="0"/>
            </a:endParaRPr>
          </a:p>
          <a:p>
            <a:pPr marL="171450" indent="-171450">
              <a:buFont typeface="Arial" panose="020B0604020202020204" pitchFamily="34" charset="0"/>
              <a:buChar char="•"/>
            </a:pPr>
            <a:r>
              <a:rPr lang="de-DE" altLang="en-US" sz="900">
                <a:solidFill>
                  <a:schemeClr val="bg1"/>
                </a:solidFill>
                <a:latin typeface="Calibri" panose="020F0502020204030204" pitchFamily="34" charset="0"/>
                <a:cs typeface="Calibri Light" panose="020F0302020204030204" charset="0"/>
              </a:rPr>
              <a:t>ST_Difference()</a:t>
            </a:r>
            <a:endParaRPr lang="de-DE" altLang="en-US" sz="900">
              <a:solidFill>
                <a:schemeClr val="bg1"/>
              </a:solidFill>
              <a:latin typeface="Calibri" panose="020F0502020204030204" pitchFamily="34" charset="0"/>
              <a:cs typeface="Calibri Light" panose="020F0302020204030204" charset="0"/>
            </a:endParaRPr>
          </a:p>
          <a:p>
            <a:pPr marL="171450" indent="-171450">
              <a:buFont typeface="Arial" panose="020B0604020202020204" pitchFamily="34" charset="0"/>
              <a:buChar char="•"/>
            </a:pPr>
            <a:r>
              <a:rPr lang="de-DE" altLang="en-US" sz="900">
                <a:solidFill>
                  <a:schemeClr val="bg1"/>
                </a:solidFill>
                <a:latin typeface="Calibri" panose="020F0502020204030204" pitchFamily="34" charset="0"/>
                <a:cs typeface="Calibri Light" panose="020F0302020204030204" charset="0"/>
              </a:rPr>
              <a:t>ST_SymDifference()</a:t>
            </a:r>
            <a:endParaRPr lang="de-DE" altLang="en-US" sz="900">
              <a:solidFill>
                <a:schemeClr val="bg1"/>
              </a:solidFill>
              <a:latin typeface="Calibri" panose="020F0502020204030204" pitchFamily="34" charset="0"/>
              <a:cs typeface="Calibri Light" panose="020F0302020204030204" charset="0"/>
            </a:endParaRPr>
          </a:p>
          <a:p>
            <a:pPr marL="171450" indent="-171450">
              <a:buFont typeface="Arial" panose="020B0604020202020204" pitchFamily="34" charset="0"/>
              <a:buChar char="•"/>
            </a:pPr>
            <a:r>
              <a:rPr lang="de-DE" altLang="en-US" sz="900">
                <a:solidFill>
                  <a:schemeClr val="bg1"/>
                </a:solidFill>
                <a:latin typeface="Calibri" panose="020F0502020204030204" pitchFamily="34" charset="0"/>
                <a:cs typeface="Calibri Light" panose="020F0302020204030204" charset="0"/>
              </a:rPr>
              <a:t>ST_SplitAgg()</a:t>
            </a:r>
            <a:endParaRPr lang="de-DE" altLang="en-US" sz="900">
              <a:solidFill>
                <a:schemeClr val="bg1"/>
              </a:solidFill>
              <a:latin typeface="Calibri" panose="020F0502020204030204" pitchFamily="34" charset="0"/>
              <a:cs typeface="Calibri Light" panose="020F0302020204030204" charset="0"/>
            </a:endParaRPr>
          </a:p>
        </p:txBody>
      </p:sp>
      <p:pic>
        <p:nvPicPr>
          <p:cNvPr id="2" name="Picture 1" descr="D:\UniHeidelberg\Kurse\FS2\Geodatenbanken\referat\pics\sql\6.png6"/>
          <p:cNvPicPr>
            <a:picLocks noChangeAspect="1"/>
          </p:cNvPicPr>
          <p:nvPr/>
        </p:nvPicPr>
        <p:blipFill>
          <a:blip r:embed="rId1"/>
          <a:srcRect/>
          <a:stretch>
            <a:fillRect/>
          </a:stretch>
        </p:blipFill>
        <p:spPr>
          <a:xfrm>
            <a:off x="76200" y="2406650"/>
            <a:ext cx="8991600" cy="2458085"/>
          </a:xfrm>
          <a:prstGeom prst="rect">
            <a:avLst/>
          </a:prstGeom>
        </p:spPr>
      </p:pic>
      <p:sp>
        <p:nvSpPr>
          <p:cNvPr id="7" name="Rounded Rectangle 6"/>
          <p:cNvSpPr/>
          <p:nvPr/>
        </p:nvSpPr>
        <p:spPr>
          <a:xfrm>
            <a:off x="5363845" y="2571750"/>
            <a:ext cx="1304290" cy="288290"/>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Rounded Rectangle 7"/>
          <p:cNvSpPr/>
          <p:nvPr/>
        </p:nvSpPr>
        <p:spPr>
          <a:xfrm>
            <a:off x="1475740" y="3363595"/>
            <a:ext cx="2790825" cy="314960"/>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2" name="Picture 11"/>
          <p:cNvPicPr>
            <a:picLocks noChangeAspect="1"/>
          </p:cNvPicPr>
          <p:nvPr/>
        </p:nvPicPr>
        <p:blipFill>
          <a:blip r:embed="rId2"/>
          <a:stretch>
            <a:fillRect/>
          </a:stretch>
        </p:blipFill>
        <p:spPr>
          <a:xfrm>
            <a:off x="3707765" y="3906520"/>
            <a:ext cx="5325745" cy="935990"/>
          </a:xfrm>
          <a:prstGeom prst="rect">
            <a:avLst/>
          </a:prstGeom>
        </p:spPr>
      </p:pic>
      <p:sp>
        <p:nvSpPr>
          <p:cNvPr id="9" name="Text Box 8"/>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wipe(left)">
                                      <p:cBhvr>
                                        <p:cTn id="7" dur="500"/>
                                        <p:tgtEl>
                                          <p:spTgt spid="74"/>
                                        </p:tgtEl>
                                      </p:cBhvr>
                                    </p:animEffect>
                                  </p:childTnLst>
                                </p:cTn>
                              </p:par>
                            </p:childTnLst>
                          </p:cTn>
                        </p:par>
                        <p:par>
                          <p:cTn id="8" fill="hold">
                            <p:stCondLst>
                              <p:cond delay="500"/>
                            </p:stCondLst>
                            <p:childTnLst>
                              <p:par>
                                <p:cTn id="9" presetID="22" presetClass="entr" presetSubtype="1" fill="hold" grpId="1"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dissolv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dissolve">
                                      <p:cBhvr>
                                        <p:cTn id="21" dur="500"/>
                                        <p:tgtEl>
                                          <p:spTgt spid="8"/>
                                        </p:tgtEl>
                                      </p:cBhvr>
                                    </p:animEffect>
                                  </p:childTnLst>
                                </p:cTn>
                              </p:par>
                            </p:childTnLst>
                          </p:cTn>
                        </p:par>
                        <p:par>
                          <p:cTn id="22" fill="hold">
                            <p:stCondLst>
                              <p:cond delay="500"/>
                            </p:stCondLst>
                            <p:childTnLst>
                              <p:par>
                                <p:cTn id="23" presetID="9"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dissolve">
                                      <p:cBhvr>
                                        <p:cTn id="25" dur="500"/>
                                        <p:tgtEl>
                                          <p:spTgt spid="7"/>
                                        </p:tgtEl>
                                      </p:cBhvr>
                                    </p:animEffect>
                                  </p:childTnLst>
                                </p:cTn>
                              </p:par>
                            </p:childTnLst>
                          </p:cTn>
                        </p:par>
                        <p:par>
                          <p:cTn id="26" fill="hold">
                            <p:stCondLst>
                              <p:cond delay="1000"/>
                            </p:stCondLst>
                            <p:childTnLst>
                              <p:par>
                                <p:cTn id="27" presetID="9" presetClass="entr" presetSubtype="0" fill="hold"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dissolve">
                                      <p:cBhvr>
                                        <p:cTn id="2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5" grpId="1"/>
      <p:bldP spid="7" grpId="0" bldLvl="0" animBg="1"/>
      <p:bldP spid="8"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 name="组合 171"/>
          <p:cNvGrpSpPr/>
          <p:nvPr/>
        </p:nvGrpSpPr>
        <p:grpSpPr>
          <a:xfrm>
            <a:off x="2617788" y="633413"/>
            <a:ext cx="3908425" cy="3910012"/>
            <a:chOff x="2084209" y="814147"/>
            <a:chExt cx="4173518" cy="4173518"/>
          </a:xfrm>
        </p:grpSpPr>
        <p:sp>
          <p:nvSpPr>
            <p:cNvPr id="26" name="椭圆 25"/>
            <p:cNvSpPr/>
            <p:nvPr/>
          </p:nvSpPr>
          <p:spPr>
            <a:xfrm rot="9211764">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5" name="椭圆 144"/>
            <p:cNvSpPr/>
            <p:nvPr/>
          </p:nvSpPr>
          <p:spPr>
            <a:xfrm rot="-3342857">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6" name="椭圆 145"/>
            <p:cNvSpPr/>
            <p:nvPr/>
          </p:nvSpPr>
          <p:spPr>
            <a:xfrm rot="-2314286">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7" name="椭圆 146"/>
            <p:cNvSpPr/>
            <p:nvPr/>
          </p:nvSpPr>
          <p:spPr>
            <a:xfrm rot="-1285714">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0" name="椭圆 149"/>
            <p:cNvSpPr/>
            <p:nvPr/>
          </p:nvSpPr>
          <p:spPr>
            <a:xfrm rot="1800000">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1" name="椭圆 150"/>
            <p:cNvSpPr/>
            <p:nvPr/>
          </p:nvSpPr>
          <p:spPr>
            <a:xfrm rot="2828571">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6" name="椭圆 155"/>
            <p:cNvSpPr/>
            <p:nvPr/>
          </p:nvSpPr>
          <p:spPr>
            <a:xfrm rot="7971428">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7" name="椭圆 156"/>
            <p:cNvSpPr/>
            <p:nvPr/>
          </p:nvSpPr>
          <p:spPr>
            <a:xfrm rot="9000000">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7" name="椭圆 166"/>
            <p:cNvSpPr/>
            <p:nvPr/>
          </p:nvSpPr>
          <p:spPr>
            <a:xfrm rot="12085714">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8" name="椭圆 167"/>
            <p:cNvSpPr/>
            <p:nvPr/>
          </p:nvSpPr>
          <p:spPr>
            <a:xfrm rot="13114285">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9" name="椭圆 168"/>
            <p:cNvSpPr/>
            <p:nvPr/>
          </p:nvSpPr>
          <p:spPr>
            <a:xfrm rot="14142856">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nvGrpSpPr>
            <p:cNvPr id="7181" name="组合 170"/>
            <p:cNvGrpSpPr/>
            <p:nvPr/>
          </p:nvGrpSpPr>
          <p:grpSpPr>
            <a:xfrm>
              <a:off x="2084209" y="814147"/>
              <a:ext cx="4173518" cy="4173518"/>
              <a:chOff x="2084209" y="814147"/>
              <a:chExt cx="4173518" cy="4173518"/>
            </a:xfrm>
          </p:grpSpPr>
          <p:sp>
            <p:nvSpPr>
              <p:cNvPr id="143" name="椭圆 142"/>
              <p:cNvSpPr/>
              <p:nvPr/>
            </p:nvSpPr>
            <p:spPr>
              <a:xfrm rot="-5400000">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4" name="椭圆 143"/>
              <p:cNvSpPr/>
              <p:nvPr/>
            </p:nvSpPr>
            <p:spPr>
              <a:xfrm rot="-4371429">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8" name="椭圆 147"/>
              <p:cNvSpPr/>
              <p:nvPr/>
            </p:nvSpPr>
            <p:spPr>
              <a:xfrm rot="-257143">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9" name="椭圆 148"/>
              <p:cNvSpPr/>
              <p:nvPr/>
            </p:nvSpPr>
            <p:spPr>
              <a:xfrm rot="771428">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2" name="椭圆 151"/>
              <p:cNvSpPr/>
              <p:nvPr/>
            </p:nvSpPr>
            <p:spPr>
              <a:xfrm rot="3857142">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3" name="椭圆 152"/>
              <p:cNvSpPr/>
              <p:nvPr/>
            </p:nvSpPr>
            <p:spPr>
              <a:xfrm rot="4885714">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4" name="椭圆 153"/>
              <p:cNvSpPr/>
              <p:nvPr/>
            </p:nvSpPr>
            <p:spPr>
              <a:xfrm rot="5914286">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5" name="椭圆 154"/>
              <p:cNvSpPr/>
              <p:nvPr/>
            </p:nvSpPr>
            <p:spPr>
              <a:xfrm rot="6942857">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8" name="椭圆 157"/>
              <p:cNvSpPr/>
              <p:nvPr/>
            </p:nvSpPr>
            <p:spPr>
              <a:xfrm rot="10028571">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6" name="椭圆 165"/>
              <p:cNvSpPr/>
              <p:nvPr/>
            </p:nvSpPr>
            <p:spPr>
              <a:xfrm rot="11057142">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70" name="椭圆 169"/>
              <p:cNvSpPr/>
              <p:nvPr/>
            </p:nvSpPr>
            <p:spPr>
              <a:xfrm rot="15171427">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grpSp>
      <p:sp>
        <p:nvSpPr>
          <p:cNvPr id="175" name="文本框 174"/>
          <p:cNvSpPr txBox="1"/>
          <p:nvPr/>
        </p:nvSpPr>
        <p:spPr>
          <a:xfrm>
            <a:off x="3252153" y="1707515"/>
            <a:ext cx="2632075" cy="460375"/>
          </a:xfrm>
          <a:prstGeom prst="rect">
            <a:avLst/>
          </a:prstGeom>
          <a:noFill/>
          <a:ln w="9525">
            <a:noFill/>
          </a:ln>
        </p:spPr>
        <p:txBody>
          <a:bodyPr wrap="square" anchor="t">
            <a:spAutoFit/>
          </a:bodyPr>
          <a:p>
            <a:pPr algn="ctr" eaLnBrk="0" hangingPunct="0"/>
            <a:r>
              <a:rPr lang="de-DE" altLang="en-US" sz="2400" b="1" dirty="0">
                <a:solidFill>
                  <a:schemeClr val="bg1"/>
                </a:solidFill>
                <a:latin typeface="Calibri" panose="020F0502020204030204" pitchFamily="34" charset="0"/>
                <a:ea typeface="Microsoft YaHei" panose="020B0503020204020204" pitchFamily="34" charset="-122"/>
                <a:cs typeface="Calibri" panose="020F0502020204030204" pitchFamily="34" charset="0"/>
              </a:rPr>
              <a:t>Simple Features</a:t>
            </a:r>
            <a:endParaRPr lang="de-DE" altLang="en-US" sz="2400" b="1" dirty="0">
              <a:solidFill>
                <a:schemeClr val="bg1"/>
              </a:solidFill>
              <a:latin typeface="Calibri" panose="020F0502020204030204" pitchFamily="34" charset="0"/>
              <a:ea typeface="Microsoft YaHei" panose="020B0503020204020204" pitchFamily="34" charset="-122"/>
              <a:cs typeface="Calibri" panose="020F0502020204030204" pitchFamily="34" charset="0"/>
            </a:endParaRPr>
          </a:p>
        </p:txBody>
      </p:sp>
      <p:sp>
        <p:nvSpPr>
          <p:cNvPr id="176" name="文本框 175"/>
          <p:cNvSpPr txBox="1"/>
          <p:nvPr/>
        </p:nvSpPr>
        <p:spPr>
          <a:xfrm>
            <a:off x="3060065" y="2322830"/>
            <a:ext cx="3016885" cy="902970"/>
          </a:xfrm>
          <a:prstGeom prst="rect">
            <a:avLst/>
          </a:prstGeom>
          <a:noFill/>
          <a:ln w="9525">
            <a:noFill/>
          </a:ln>
        </p:spPr>
        <p:txBody>
          <a:bodyPr wrap="square" anchor="t">
            <a:spAutoFit/>
          </a:bodyPr>
          <a:p>
            <a:pPr algn="ctr" eaLnBrk="0" hangingPunct="0">
              <a:lnSpc>
                <a:spcPct val="120000"/>
              </a:lnSpc>
            </a:pPr>
            <a:r>
              <a:rPr lang="de-DE" altLang="en-US" sz="2200" dirty="0">
                <a:solidFill>
                  <a:schemeClr val="bg1"/>
                </a:solidFill>
                <a:latin typeface="Calibri Light" panose="020F0302020204030204" charset="0"/>
                <a:ea typeface="Arial" panose="020B0604020202020204" pitchFamily="34" charset="0"/>
                <a:cs typeface="Calibri Light" panose="020F0302020204030204" charset="0"/>
                <a:sym typeface="+mn-ea"/>
              </a:rPr>
              <a:t>Vielen Dank für die Aufmerksamkeit!</a:t>
            </a:r>
            <a:endParaRPr lang="de-DE" altLang="en-US" sz="2200" dirty="0">
              <a:solidFill>
                <a:schemeClr val="bg1"/>
              </a:solidFill>
              <a:latin typeface="Calibri Light" panose="020F0302020204030204" charset="0"/>
              <a:ea typeface="Arial" panose="020B0604020202020204" pitchFamily="34" charset="0"/>
              <a:cs typeface="Calibri Light" panose="020F0302020204030204" charset="0"/>
            </a:endParaRPr>
          </a:p>
        </p:txBody>
      </p:sp>
      <p:cxnSp>
        <p:nvCxnSpPr>
          <p:cNvPr id="178" name="直接连接符 177"/>
          <p:cNvCxnSpPr/>
          <p:nvPr/>
        </p:nvCxnSpPr>
        <p:spPr>
          <a:xfrm>
            <a:off x="3419475" y="2283778"/>
            <a:ext cx="230505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5652135" y="1140460"/>
            <a:ext cx="2016760" cy="2645410"/>
            <a:chOff x="10727" y="322"/>
            <a:chExt cx="3176" cy="4166"/>
          </a:xfrm>
        </p:grpSpPr>
        <p:sp>
          <p:nvSpPr>
            <p:cNvPr id="7" name="Oval Callout 6"/>
            <p:cNvSpPr/>
            <p:nvPr/>
          </p:nvSpPr>
          <p:spPr>
            <a:xfrm>
              <a:off x="10727" y="875"/>
              <a:ext cx="3176" cy="3062"/>
            </a:xfrm>
            <a:prstGeom prst="wedgeEllipseCallout">
              <a:avLst/>
            </a:prstGeom>
            <a:noFill/>
            <a:ln w="793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 name="Text Box 3"/>
            <p:cNvSpPr txBox="1"/>
            <p:nvPr/>
          </p:nvSpPr>
          <p:spPr>
            <a:xfrm>
              <a:off x="11396" y="322"/>
              <a:ext cx="1887" cy="4167"/>
            </a:xfrm>
            <a:prstGeom prst="rect">
              <a:avLst/>
            </a:prstGeom>
            <a:noFill/>
          </p:spPr>
          <p:txBody>
            <a:bodyPr wrap="square" rtlCol="0">
              <a:spAutoFit/>
            </a:bodyPr>
            <a:p>
              <a:r>
                <a:rPr lang="de-DE" altLang="en-US" sz="16600">
                  <a:solidFill>
                    <a:schemeClr val="bg1"/>
                  </a:solidFill>
                  <a:latin typeface="Calibri Light" panose="020F0302020204030204" charset="0"/>
                  <a:cs typeface="Calibri Light" panose="020F0302020204030204" charset="0"/>
                </a:rPr>
                <a:t>?</a:t>
              </a:r>
              <a:endParaRPr lang="de-DE" altLang="en-US" sz="16600">
                <a:solidFill>
                  <a:schemeClr val="bg1"/>
                </a:solidFill>
                <a:latin typeface="Calibri Light" panose="020F0302020204030204" charset="0"/>
                <a:cs typeface="Calibri Light" panose="020F0302020204030204" charset="0"/>
              </a:endParaRPr>
            </a:p>
          </p:txBody>
        </p:sp>
      </p:grpSp>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8" fill="hold" nodeType="afterEffect">
                                  <p:stCondLst>
                                    <p:cond delay="0"/>
                                  </p:stCondLst>
                                  <p:childTnLst>
                                    <p:set>
                                      <p:cBhvr>
                                        <p:cTn id="11" dur="1" fill="hold">
                                          <p:stCondLst>
                                            <p:cond delay="0"/>
                                          </p:stCondLst>
                                        </p:cTn>
                                        <p:tgtEl>
                                          <p:spTgt spid="178"/>
                                        </p:tgtEl>
                                        <p:attrNameLst>
                                          <p:attrName>style.visibility</p:attrName>
                                        </p:attrNameLst>
                                      </p:cBhvr>
                                      <p:to>
                                        <p:strVal val="visible"/>
                                      </p:to>
                                    </p:set>
                                    <p:anim calcmode="lin" valueType="num">
                                      <p:cBhvr additive="base">
                                        <p:cTn id="12" dur="500" fill="hold"/>
                                        <p:tgtEl>
                                          <p:spTgt spid="178"/>
                                        </p:tgtEl>
                                        <p:attrNameLst>
                                          <p:attrName>ppt_x</p:attrName>
                                        </p:attrNameLst>
                                      </p:cBhvr>
                                      <p:tavLst>
                                        <p:tav tm="0">
                                          <p:val>
                                            <p:strVal val="0-#ppt_w/2"/>
                                          </p:val>
                                        </p:tav>
                                        <p:tav tm="100000">
                                          <p:val>
                                            <p:strVal val="#ppt_x"/>
                                          </p:val>
                                        </p:tav>
                                      </p:tavLst>
                                    </p:anim>
                                    <p:anim calcmode="lin" valueType="num">
                                      <p:cBhvr additive="base">
                                        <p:cTn id="13" dur="500" fill="hold"/>
                                        <p:tgtEl>
                                          <p:spTgt spid="178"/>
                                        </p:tgtEl>
                                        <p:attrNameLst>
                                          <p:attrName>ppt_y</p:attrName>
                                        </p:attrNameLst>
                                      </p:cBhvr>
                                      <p:tavLst>
                                        <p:tav tm="0">
                                          <p:val>
                                            <p:strVal val="#ppt_y"/>
                                          </p:val>
                                        </p:tav>
                                        <p:tav tm="100000">
                                          <p:val>
                                            <p:strVal val="#ppt_y"/>
                                          </p:val>
                                        </p:tav>
                                      </p:tavLst>
                                    </p:anim>
                                  </p:childTnLst>
                                </p:cTn>
                              </p:par>
                            </p:childTnLst>
                          </p:cTn>
                        </p:par>
                        <p:par>
                          <p:cTn id="14" fill="hold">
                            <p:stCondLst>
                              <p:cond delay="1500"/>
                            </p:stCondLst>
                            <p:childTnLst>
                              <p:par>
                                <p:cTn id="15" presetID="12" presetClass="entr" presetSubtype="1" fill="hold" grpId="0" nodeType="afterEffect">
                                  <p:stCondLst>
                                    <p:cond delay="0"/>
                                  </p:stCondLst>
                                  <p:childTnLst>
                                    <p:set>
                                      <p:cBhvr>
                                        <p:cTn id="16" dur="1" fill="hold">
                                          <p:stCondLst>
                                            <p:cond delay="0"/>
                                          </p:stCondLst>
                                        </p:cTn>
                                        <p:tgtEl>
                                          <p:spTgt spid="176"/>
                                        </p:tgtEl>
                                        <p:attrNameLst>
                                          <p:attrName>style.visibility</p:attrName>
                                        </p:attrNameLst>
                                      </p:cBhvr>
                                      <p:to>
                                        <p:strVal val="visible"/>
                                      </p:to>
                                    </p:set>
                                    <p:anim calcmode="lin" valueType="num">
                                      <p:cBhvr additive="base">
                                        <p:cTn id="17" dur="500"/>
                                        <p:tgtEl>
                                          <p:spTgt spid="176"/>
                                        </p:tgtEl>
                                        <p:attrNameLst>
                                          <p:attrName>ppt_y</p:attrName>
                                        </p:attrNameLst>
                                      </p:cBhvr>
                                      <p:tavLst>
                                        <p:tav tm="0">
                                          <p:val>
                                            <p:strVal val="#ppt_y-#ppt_h*1.125000"/>
                                          </p:val>
                                        </p:tav>
                                        <p:tav tm="100000">
                                          <p:val>
                                            <p:strVal val="#ppt_y"/>
                                          </p:val>
                                        </p:tav>
                                      </p:tavLst>
                                    </p:anim>
                                    <p:animEffect transition="in" filter="wipe(down)">
                                      <p:cBhvr>
                                        <p:cTn id="18" dur="500"/>
                                        <p:tgtEl>
                                          <p:spTgt spid="176"/>
                                        </p:tgtEl>
                                      </p:cBhvr>
                                    </p:animEffect>
                                  </p:childTnLst>
                                </p:cTn>
                              </p:par>
                              <p:par>
                                <p:cTn id="19" presetID="12" presetClass="entr" presetSubtype="4" fill="hold" grpId="0" nodeType="withEffect">
                                  <p:stCondLst>
                                    <p:cond delay="0"/>
                                  </p:stCondLst>
                                  <p:childTnLst>
                                    <p:set>
                                      <p:cBhvr>
                                        <p:cTn id="20" dur="1" fill="hold">
                                          <p:stCondLst>
                                            <p:cond delay="0"/>
                                          </p:stCondLst>
                                        </p:cTn>
                                        <p:tgtEl>
                                          <p:spTgt spid="175"/>
                                        </p:tgtEl>
                                        <p:attrNameLst>
                                          <p:attrName>style.visibility</p:attrName>
                                        </p:attrNameLst>
                                      </p:cBhvr>
                                      <p:to>
                                        <p:strVal val="visible"/>
                                      </p:to>
                                    </p:set>
                                    <p:anim calcmode="lin" valueType="num">
                                      <p:cBhvr additive="base">
                                        <p:cTn id="21" dur="500"/>
                                        <p:tgtEl>
                                          <p:spTgt spid="175"/>
                                        </p:tgtEl>
                                        <p:attrNameLst>
                                          <p:attrName>ppt_y</p:attrName>
                                        </p:attrNameLst>
                                      </p:cBhvr>
                                      <p:tavLst>
                                        <p:tav tm="0">
                                          <p:val>
                                            <p:strVal val="#ppt_y+#ppt_h*1.125000"/>
                                          </p:val>
                                        </p:tav>
                                        <p:tav tm="100000">
                                          <p:val>
                                            <p:strVal val="#ppt_y"/>
                                          </p:val>
                                        </p:tav>
                                      </p:tavLst>
                                    </p:anim>
                                    <p:animEffect transition="in" filter="wipe(up)">
                                      <p:cBhvr>
                                        <p:cTn id="22" dur="500"/>
                                        <p:tgtEl>
                                          <p:spTgt spid="175"/>
                                        </p:tgtEl>
                                      </p:cBhvr>
                                    </p:animEffec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nodeType="clickEffect">
                                  <p:stCondLst>
                                    <p:cond delay="0"/>
                                  </p:stCondLst>
                                  <p:childTnLst>
                                    <p:animMotion origin="layout" path="M 0 0 L -0.181181 0 " pathEditMode="relative" ptsTypes="">
                                      <p:cBhvr>
                                        <p:cTn id="26" dur="1000" fill="hold"/>
                                        <p:tgtEl>
                                          <p:spTgt spid="2"/>
                                        </p:tgtEl>
                                        <p:attrNameLst>
                                          <p:attrName>ppt_x</p:attrName>
                                          <p:attrName>ppt_y</p:attrName>
                                        </p:attrNameLst>
                                      </p:cBhvr>
                                    </p:animMotion>
                                  </p:childTnLst>
                                </p:cTn>
                              </p:par>
                              <p:par>
                                <p:cTn id="27" presetID="0" presetClass="path" presetSubtype="0" accel="50000" decel="50000" fill="hold" grpId="1" nodeType="withEffect">
                                  <p:stCondLst>
                                    <p:cond delay="0"/>
                                  </p:stCondLst>
                                  <p:childTnLst>
                                    <p:animMotion origin="layout" path="M 0 0 L -0.181181 0 " pathEditMode="relative" ptsTypes="">
                                      <p:cBhvr>
                                        <p:cTn id="28" dur="1000" fill="hold"/>
                                        <p:tgtEl>
                                          <p:spTgt spid="175"/>
                                        </p:tgtEl>
                                        <p:attrNameLst>
                                          <p:attrName>ppt_x</p:attrName>
                                          <p:attrName>ppt_y</p:attrName>
                                        </p:attrNameLst>
                                      </p:cBhvr>
                                    </p:animMotion>
                                  </p:childTnLst>
                                </p:cTn>
                              </p:par>
                              <p:par>
                                <p:cTn id="29" presetID="0" presetClass="path" presetSubtype="0" accel="50000" decel="50000" fill="hold" grpId="1" nodeType="withEffect">
                                  <p:stCondLst>
                                    <p:cond delay="0"/>
                                  </p:stCondLst>
                                  <p:childTnLst>
                                    <p:animMotion origin="layout" path="M 0 0 L -0.181181 0 " pathEditMode="relative" ptsTypes="">
                                      <p:cBhvr>
                                        <p:cTn id="30" dur="1000" fill="hold"/>
                                        <p:tgtEl>
                                          <p:spTgt spid="176"/>
                                        </p:tgtEl>
                                        <p:attrNameLst>
                                          <p:attrName>ppt_x</p:attrName>
                                          <p:attrName>ppt_y</p:attrName>
                                        </p:attrNameLst>
                                      </p:cBhvr>
                                    </p:animMotion>
                                  </p:childTnLst>
                                </p:cTn>
                              </p:par>
                              <p:par>
                                <p:cTn id="31" presetID="0" presetClass="path" presetSubtype="0" accel="50000" decel="50000" fill="hold" nodeType="withEffect">
                                  <p:stCondLst>
                                    <p:cond delay="0"/>
                                  </p:stCondLst>
                                  <p:childTnLst>
                                    <p:animMotion origin="layout" path="M 0 0 L -0.181181 0 " pathEditMode="relative" ptsTypes="">
                                      <p:cBhvr>
                                        <p:cTn id="32" dur="1000" fill="hold"/>
                                        <p:tgtEl>
                                          <p:spTgt spid="178"/>
                                        </p:tgtEl>
                                        <p:attrNameLst>
                                          <p:attrName>ppt_x</p:attrName>
                                          <p:attrName>ppt_y</p:attrName>
                                        </p:attrNameLst>
                                      </p:cBhvr>
                                    </p:animMotion>
                                  </p:childTnLst>
                                </p:cTn>
                              </p:par>
                            </p:childTnLst>
                          </p:cTn>
                        </p:par>
                        <p:par>
                          <p:cTn id="33" fill="hold">
                            <p:stCondLst>
                              <p:cond delay="1000"/>
                            </p:stCondLst>
                            <p:childTnLst>
                              <p:par>
                                <p:cTn id="34" presetID="15" presetClass="entr" presetSubtype="0" fill="hold" nodeType="afterEffect">
                                  <p:stCondLst>
                                    <p:cond delay="0"/>
                                  </p:stCondLst>
                                  <p:childTnLst>
                                    <p:set>
                                      <p:cBhvr>
                                        <p:cTn id="35" dur="1000" fill="hold">
                                          <p:stCondLst>
                                            <p:cond delay="0"/>
                                          </p:stCondLst>
                                        </p:cTn>
                                        <p:tgtEl>
                                          <p:spTgt spid="8"/>
                                        </p:tgtEl>
                                        <p:attrNameLst>
                                          <p:attrName>style.visibility</p:attrName>
                                        </p:attrNameLst>
                                      </p:cBhvr>
                                      <p:to>
                                        <p:strVal val="visible"/>
                                      </p:to>
                                    </p:set>
                                    <p:anim calcmode="lin" valueType="num">
                                      <p:cBhvr>
                                        <p:cTn id="36" dur="1000" fill="hold"/>
                                        <p:tgtEl>
                                          <p:spTgt spid="8"/>
                                        </p:tgtEl>
                                        <p:attrNameLst>
                                          <p:attrName>ppt_w</p:attrName>
                                        </p:attrNameLst>
                                      </p:cBhvr>
                                      <p:tavLst>
                                        <p:tav tm="0">
                                          <p:val>
                                            <p:fltVal val="0"/>
                                          </p:val>
                                        </p:tav>
                                        <p:tav tm="100000">
                                          <p:val>
                                            <p:strVal val="#ppt_w"/>
                                          </p:val>
                                        </p:tav>
                                      </p:tavLst>
                                    </p:anim>
                                    <p:anim calcmode="lin" valueType="num">
                                      <p:cBhvr>
                                        <p:cTn id="37" dur="1000" fill="hold"/>
                                        <p:tgtEl>
                                          <p:spTgt spid="8"/>
                                        </p:tgtEl>
                                        <p:attrNameLst>
                                          <p:attrName>ppt_h</p:attrName>
                                        </p:attrNameLst>
                                      </p:cBhvr>
                                      <p:tavLst>
                                        <p:tav tm="0">
                                          <p:val>
                                            <p:fltVal val="0"/>
                                          </p:val>
                                        </p:tav>
                                        <p:tav tm="100000">
                                          <p:val>
                                            <p:strVal val="#ppt_h"/>
                                          </p:val>
                                        </p:tav>
                                      </p:tavLst>
                                    </p:anim>
                                    <p:anim calcmode="lin" valueType="num">
                                      <p:cBhvr>
                                        <p:cTn id="38" dur="1000" fill="hold"/>
                                        <p:tgtEl>
                                          <p:spTgt spid="8"/>
                                        </p:tgtEl>
                                        <p:attrNameLst>
                                          <p:attrName>ppt_x</p:attrName>
                                        </p:attrNameLst>
                                      </p:cBhvr>
                                      <p:tavLst>
                                        <p:tav tm="0" fmla="#ppt_x+(cos(-2*pi*(1-$))*-#ppt_x-sin(-2*pi*(1-$))*(1-#ppt_y))*(1-$)">
                                          <p:val>
                                            <p:fltVal val="0"/>
                                          </p:val>
                                        </p:tav>
                                        <p:tav tm="100000">
                                          <p:val>
                                            <p:fltVal val="1"/>
                                          </p:val>
                                        </p:tav>
                                      </p:tavLst>
                                    </p:anim>
                                    <p:anim calcmode="lin" valueType="num">
                                      <p:cBhvr>
                                        <p:cTn id="39" dur="1000" fill="hold"/>
                                        <p:tgtEl>
                                          <p:spTgt spid="8"/>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p:bldP spid="176" grpId="0"/>
      <p:bldP spid="175" grpId="1"/>
      <p:bldP spid="176"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矩形 9"/>
          <p:cNvSpPr/>
          <p:nvPr/>
        </p:nvSpPr>
        <p:spPr>
          <a:xfrm>
            <a:off x="3564255" y="2154555"/>
            <a:ext cx="4886960" cy="521970"/>
          </a:xfrm>
          <a:prstGeom prst="rect">
            <a:avLst/>
          </a:prstGeom>
        </p:spPr>
        <p:txBody>
          <a:bodyPr wrap="none">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de-DE" altLang="en-US" sz="2800" b="0" i="0" u="none" strike="noStrike" kern="100" cap="none" spc="0" normalizeH="0" baseline="0" noProof="0" dirty="0">
                <a:ln>
                  <a:noFill/>
                </a:ln>
                <a:solidFill>
                  <a:schemeClr val="bg1"/>
                </a:solidFill>
                <a:effectLst/>
                <a:uLnTx/>
                <a:uFillTx/>
                <a:latin typeface="Calibri Light" panose="020F0302020204030204" charset="0"/>
                <a:ea typeface="Arial" panose="020B0604020202020204" pitchFamily="34" charset="0"/>
                <a:cs typeface="Calibri Light" panose="020F0302020204030204" charset="0"/>
                <a:sym typeface="+mn-ea"/>
              </a:rPr>
              <a:t>Diskussion/Take-Home Messages</a:t>
            </a:r>
            <a:endParaRPr kumimoji="0" lang="de-DE" altLang="en-US" sz="2800" b="0" i="0" u="none" strike="noStrike" kern="100" cap="none" spc="0" normalizeH="0" baseline="0" noProof="0" dirty="0">
              <a:ln>
                <a:noFill/>
              </a:ln>
              <a:solidFill>
                <a:schemeClr val="bg1"/>
              </a:solidFill>
              <a:effectLst/>
              <a:uLnTx/>
              <a:uFillTx/>
              <a:latin typeface="Calibri Light" panose="020F0302020204030204" charset="0"/>
              <a:ea typeface="Arial" panose="020B0604020202020204" pitchFamily="34" charset="0"/>
              <a:cs typeface="Calibri Light" panose="020F0302020204030204" charset="0"/>
              <a:sym typeface="+mn-ea"/>
            </a:endParaRPr>
          </a:p>
        </p:txBody>
      </p:sp>
      <p:grpSp>
        <p:nvGrpSpPr>
          <p:cNvPr id="2" name="组合 11"/>
          <p:cNvGrpSpPr/>
          <p:nvPr/>
        </p:nvGrpSpPr>
        <p:grpSpPr>
          <a:xfrm>
            <a:off x="2152968" y="1838325"/>
            <a:ext cx="1152525" cy="1154113"/>
            <a:chOff x="753978" y="1996508"/>
            <a:chExt cx="647250" cy="647250"/>
          </a:xfrm>
        </p:grpSpPr>
        <p:sp>
          <p:nvSpPr>
            <p:cNvPr id="19460" name="文本框 12"/>
            <p:cNvSpPr txBox="1"/>
            <p:nvPr/>
          </p:nvSpPr>
          <p:spPr>
            <a:xfrm>
              <a:off x="896441" y="2067694"/>
              <a:ext cx="336884" cy="517088"/>
            </a:xfrm>
            <a:prstGeom prst="rect">
              <a:avLst/>
            </a:prstGeom>
            <a:noFill/>
            <a:ln w="9525">
              <a:noFill/>
            </a:ln>
          </p:spPr>
          <p:txBody>
            <a:bodyPr anchor="t">
              <a:spAutoFit/>
            </a:bodyPr>
            <a:p>
              <a:pPr algn="ctr" eaLnBrk="0" hangingPunct="0"/>
              <a:endParaRPr lang="de-DE" altLang="en-US" sz="5400" dirty="0">
                <a:solidFill>
                  <a:schemeClr val="bg1"/>
                </a:solidFill>
                <a:latin typeface="Calibri" panose="020F0502020204030204" pitchFamily="34" charset="0"/>
                <a:ea typeface="Microsoft YaHei" panose="020B0503020204020204" pitchFamily="34" charset="-122"/>
                <a:cs typeface="Arial" panose="020B0604020202020204" pitchFamily="34" charset="0"/>
              </a:endParaRPr>
            </a:p>
          </p:txBody>
        </p:sp>
        <p:grpSp>
          <p:nvGrpSpPr>
            <p:cNvPr id="19461" name="组合 13"/>
            <p:cNvGrpSpPr/>
            <p:nvPr/>
          </p:nvGrpSpPr>
          <p:grpSpPr>
            <a:xfrm>
              <a:off x="753978" y="1996508"/>
              <a:ext cx="647250" cy="647250"/>
              <a:chOff x="2084209" y="814147"/>
              <a:chExt cx="4173518" cy="4173518"/>
            </a:xfrm>
          </p:grpSpPr>
          <p:sp>
            <p:nvSpPr>
              <p:cNvPr id="15" name="椭圆 14"/>
              <p:cNvSpPr/>
              <p:nvPr/>
            </p:nvSpPr>
            <p:spPr>
              <a:xfrm rot="921176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17" name="椭圆 16"/>
              <p:cNvSpPr/>
              <p:nvPr/>
            </p:nvSpPr>
            <p:spPr>
              <a:xfrm rot="-334285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4" name="椭圆 23"/>
              <p:cNvSpPr/>
              <p:nvPr/>
            </p:nvSpPr>
            <p:spPr>
              <a:xfrm rot="-2314286">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5" name="椭圆 24"/>
              <p:cNvSpPr/>
              <p:nvPr/>
            </p:nvSpPr>
            <p:spPr>
              <a:xfrm rot="-128571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6" name="椭圆 25"/>
              <p:cNvSpPr/>
              <p:nvPr/>
            </p:nvSpPr>
            <p:spPr>
              <a:xfrm rot="1800000">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7" name="椭圆 26"/>
              <p:cNvSpPr/>
              <p:nvPr/>
            </p:nvSpPr>
            <p:spPr>
              <a:xfrm rot="2828571">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8" name="椭圆 27"/>
              <p:cNvSpPr/>
              <p:nvPr/>
            </p:nvSpPr>
            <p:spPr>
              <a:xfrm rot="7971428">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9" name="椭圆 28"/>
              <p:cNvSpPr/>
              <p:nvPr/>
            </p:nvSpPr>
            <p:spPr>
              <a:xfrm rot="9000000">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0" name="椭圆 29"/>
              <p:cNvSpPr/>
              <p:nvPr/>
            </p:nvSpPr>
            <p:spPr>
              <a:xfrm rot="1208571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1" name="椭圆 30"/>
              <p:cNvSpPr/>
              <p:nvPr/>
            </p:nvSpPr>
            <p:spPr>
              <a:xfrm rot="13114285">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2" name="椭圆 31"/>
              <p:cNvSpPr/>
              <p:nvPr/>
            </p:nvSpPr>
            <p:spPr>
              <a:xfrm rot="14142856">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grpSp>
            <p:nvGrpSpPr>
              <p:cNvPr id="19473" name="组合 32"/>
              <p:cNvGrpSpPr/>
              <p:nvPr/>
            </p:nvGrpSpPr>
            <p:grpSpPr>
              <a:xfrm>
                <a:off x="2084209" y="814147"/>
                <a:ext cx="4173518" cy="4173518"/>
                <a:chOff x="2084209" y="814147"/>
                <a:chExt cx="4173518" cy="4173518"/>
              </a:xfrm>
            </p:grpSpPr>
            <p:sp>
              <p:nvSpPr>
                <p:cNvPr id="34" name="椭圆 33"/>
                <p:cNvSpPr/>
                <p:nvPr/>
              </p:nvSpPr>
              <p:spPr>
                <a:xfrm rot="-5400000">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5" name="椭圆 34"/>
                <p:cNvSpPr/>
                <p:nvPr/>
              </p:nvSpPr>
              <p:spPr>
                <a:xfrm rot="-4371429">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6" name="椭圆 35"/>
                <p:cNvSpPr/>
                <p:nvPr/>
              </p:nvSpPr>
              <p:spPr>
                <a:xfrm rot="-257143">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7" name="椭圆 36"/>
                <p:cNvSpPr/>
                <p:nvPr/>
              </p:nvSpPr>
              <p:spPr>
                <a:xfrm rot="771428">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8" name="椭圆 37"/>
                <p:cNvSpPr/>
                <p:nvPr/>
              </p:nvSpPr>
              <p:spPr>
                <a:xfrm rot="3857142">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9" name="椭圆 38"/>
                <p:cNvSpPr/>
                <p:nvPr/>
              </p:nvSpPr>
              <p:spPr>
                <a:xfrm rot="4885714">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0" name="椭圆 39"/>
                <p:cNvSpPr/>
                <p:nvPr/>
              </p:nvSpPr>
              <p:spPr>
                <a:xfrm rot="5914286">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1" name="椭圆 40"/>
                <p:cNvSpPr/>
                <p:nvPr/>
              </p:nvSpPr>
              <p:spPr>
                <a:xfrm rot="694285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2" name="椭圆 41"/>
                <p:cNvSpPr/>
                <p:nvPr/>
              </p:nvSpPr>
              <p:spPr>
                <a:xfrm rot="10028571">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3" name="椭圆 42"/>
                <p:cNvSpPr/>
                <p:nvPr/>
              </p:nvSpPr>
              <p:spPr>
                <a:xfrm rot="11057142">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4" name="椭圆 43"/>
                <p:cNvSpPr/>
                <p:nvPr/>
              </p:nvSpPr>
              <p:spPr>
                <a:xfrm rot="1517142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mc:AlternateContent xmlns:mc="http://schemas.openxmlformats.org/markup-compatibility/2006">
    <mc:Choice xmlns:p14="http://schemas.microsoft.com/office/powerpoint/2010/main" Requires="p14">
      <p:transition spd="med" p14:dur="699" advClick="0" advTm="2000">
        <p:fade/>
      </p:transition>
    </mc:Choice>
    <mc:Fallback>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afterEffect">
                                  <p:stCondLst>
                                    <p:cond delay="0"/>
                                  </p:stCondLst>
                                  <p:childTnLst>
                                    <p:set>
                                      <p:cBhvr>
                                        <p:cTn id="6" dur="1000"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style.rotation</p:attrName>
                                        </p:attrNameLst>
                                      </p:cBhvr>
                                      <p:tavLst>
                                        <p:tav tm="0">
                                          <p:val>
                                            <p:fltVal val="720"/>
                                          </p:val>
                                        </p:tav>
                                        <p:tav tm="100000">
                                          <p:val>
                                            <p:fltVal val="0"/>
                                          </p:val>
                                        </p:tav>
                                      </p:tavLst>
                                    </p:anim>
                                    <p:anim calcmode="lin" valueType="num">
                                      <p:cBhvr>
                                        <p:cTn id="9" dur="1000" fill="hold"/>
                                        <p:tgtEl>
                                          <p:spTgt spid="2"/>
                                        </p:tgtEl>
                                        <p:attrNameLst>
                                          <p:attrName>ppt_h</p:attrName>
                                        </p:attrNameLst>
                                      </p:cBhvr>
                                      <p:tavLst>
                                        <p:tav tm="0">
                                          <p:val>
                                            <p:fltVal val="0"/>
                                          </p:val>
                                        </p:tav>
                                        <p:tav tm="100000">
                                          <p:val>
                                            <p:strVal val="#ppt_h"/>
                                          </p:val>
                                        </p:tav>
                                      </p:tavLst>
                                    </p:anim>
                                    <p:anim calcmode="lin" valueType="num">
                                      <p:cBhvr>
                                        <p:cTn id="10" dur="1000" fill="hold"/>
                                        <p:tgtEl>
                                          <p:spTgt spid="2"/>
                                        </p:tgtEl>
                                        <p:attrNameLst>
                                          <p:attrName>ppt_w</p:attrName>
                                        </p:attrNameLst>
                                      </p:cBhvr>
                                      <p:tavLst>
                                        <p:tav tm="0">
                                          <p:val>
                                            <p:fltVal val="0"/>
                                          </p:val>
                                        </p:tav>
                                        <p:tav tm="100000">
                                          <p:val>
                                            <p:strVal val="#ppt_w"/>
                                          </p:val>
                                        </p:tav>
                                      </p:tavLst>
                                    </p:anim>
                                  </p:childTnLst>
                                </p:cTn>
                              </p:par>
                            </p:childTnLst>
                          </p:cTn>
                        </p:par>
                        <p:par>
                          <p:cTn id="11" fill="hold">
                            <p:stCondLst>
                              <p:cond delay="1000"/>
                            </p:stCondLst>
                            <p:childTnLst>
                              <p:par>
                                <p:cTn id="12" presetID="8" presetClass="emph" presetSubtype="0" fill="hold" nodeType="afterEffect">
                                  <p:stCondLst>
                                    <p:cond delay="0"/>
                                  </p:stCondLst>
                                  <p:childTnLst>
                                    <p:animRot by="43200000">
                                      <p:cBhvr>
                                        <p:cTn id="13" dur="2000" fill="hold"/>
                                        <p:tgtEl>
                                          <p:spTgt spid="2"/>
                                        </p:tgtEl>
                                        <p:attrNameLst>
                                          <p:attrName>r</p:attrName>
                                        </p:attrNameLst>
                                      </p:cBhvr>
                                    </p:animRot>
                                  </p:childTnLst>
                                </p:cTn>
                              </p:par>
                              <p:par>
                                <p:cTn id="14" presetID="22" presetClass="entr" presetSubtype="8"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2" name="Text Box 1"/>
          <p:cNvSpPr txBox="1"/>
          <p:nvPr/>
        </p:nvSpPr>
        <p:spPr>
          <a:xfrm>
            <a:off x="755650" y="1131570"/>
            <a:ext cx="6504305" cy="829945"/>
          </a:xfrm>
          <a:prstGeom prst="rect">
            <a:avLst/>
          </a:prstGeom>
          <a:noFill/>
        </p:spPr>
        <p:txBody>
          <a:bodyPr wrap="square" rtlCol="0">
            <a:spAutoFit/>
          </a:bodyPr>
          <a:p>
            <a:r>
              <a:rPr lang="de-DE" altLang="en-US" sz="1600">
                <a:solidFill>
                  <a:schemeClr val="bg1"/>
                </a:solidFill>
                <a:latin typeface="Calibri Light" panose="020F0302020204030204" charset="0"/>
                <a:cs typeface="Calibri Light" panose="020F0302020204030204" charset="0"/>
              </a:rPr>
              <a:t>1. Was sind die drei grundlegenen Feature-Klassen laut OpenGIS SFA und</a:t>
            </a:r>
            <a:endParaRPr lang="de-DE" altLang="en-US" sz="1600">
              <a:solidFill>
                <a:schemeClr val="bg1"/>
              </a:solidFill>
              <a:latin typeface="Calibri Light" panose="020F0302020204030204" charset="0"/>
              <a:cs typeface="Calibri Light" panose="020F0302020204030204" charset="0"/>
            </a:endParaRPr>
          </a:p>
          <a:p>
            <a:r>
              <a:rPr lang="de-DE" altLang="en-US" sz="1600">
                <a:solidFill>
                  <a:schemeClr val="bg1"/>
                </a:solidFill>
                <a:latin typeface="Calibri Light" panose="020F0302020204030204" charset="0"/>
                <a:cs typeface="Calibri Light" panose="020F0302020204030204" charset="0"/>
                <a:sym typeface="+mn-ea"/>
              </a:rPr>
              <a:t>was zeichnet Simple Features aus?</a:t>
            </a:r>
            <a:endParaRPr lang="de-DE" altLang="en-US" sz="1600">
              <a:solidFill>
                <a:schemeClr val="bg1"/>
              </a:solidFill>
              <a:latin typeface="Calibri Light" panose="020F0302020204030204" charset="0"/>
              <a:cs typeface="Calibri Light" panose="020F0302020204030204" charset="0"/>
            </a:endParaRPr>
          </a:p>
          <a:p>
            <a:endParaRPr lang="de-DE" altLang="en-US" sz="1600">
              <a:solidFill>
                <a:schemeClr val="bg1"/>
              </a:solidFill>
              <a:latin typeface="Calibri Light" panose="020F0302020204030204" charset="0"/>
              <a:cs typeface="Calibri Light" panose="020F0302020204030204" charset="0"/>
            </a:endParaRPr>
          </a:p>
        </p:txBody>
      </p:sp>
      <p:sp>
        <p:nvSpPr>
          <p:cNvPr id="3" name="Text Box 2"/>
          <p:cNvSpPr txBox="1"/>
          <p:nvPr/>
        </p:nvSpPr>
        <p:spPr>
          <a:xfrm>
            <a:off x="767715" y="2025650"/>
            <a:ext cx="6504305" cy="583565"/>
          </a:xfrm>
          <a:prstGeom prst="rect">
            <a:avLst/>
          </a:prstGeom>
          <a:noFill/>
        </p:spPr>
        <p:txBody>
          <a:bodyPr wrap="square" rtlCol="0">
            <a:spAutoFit/>
          </a:bodyPr>
          <a:p>
            <a:r>
              <a:rPr lang="de-DE" altLang="en-US" sz="1600">
                <a:solidFill>
                  <a:schemeClr val="bg1"/>
                </a:solidFill>
                <a:latin typeface="Calibri Light" panose="020F0302020204030204" charset="0"/>
                <a:cs typeface="Calibri Light" panose="020F0302020204030204" charset="0"/>
              </a:rPr>
              <a:t>2. </a:t>
            </a:r>
            <a:r>
              <a:rPr lang="de-DE" altLang="en-US" sz="1600">
                <a:solidFill>
                  <a:schemeClr val="bg1"/>
                </a:solidFill>
                <a:latin typeface="Calibri Light" panose="020F0302020204030204" charset="0"/>
                <a:cs typeface="Calibri Light" panose="020F0302020204030204" charset="0"/>
                <a:sym typeface="+mn-ea"/>
              </a:rPr>
              <a:t>Welche zwei Geometrie-Formate werden im OpenGIS SFA definiert und</a:t>
            </a:r>
            <a:br>
              <a:rPr lang="de-DE" altLang="en-US" sz="1600">
                <a:solidFill>
                  <a:schemeClr val="bg1"/>
                </a:solidFill>
                <a:latin typeface="Calibri Light" panose="020F0302020204030204" charset="0"/>
                <a:cs typeface="Calibri Light" panose="020F0302020204030204" charset="0"/>
                <a:sym typeface="+mn-ea"/>
              </a:rPr>
            </a:br>
            <a:r>
              <a:rPr lang="de-DE" altLang="en-US" sz="1600">
                <a:solidFill>
                  <a:schemeClr val="bg1"/>
                </a:solidFill>
                <a:latin typeface="Calibri Light" panose="020F0302020204030204" charset="0"/>
                <a:cs typeface="Calibri Light" panose="020F0302020204030204" charset="0"/>
                <a:sym typeface="+mn-ea"/>
              </a:rPr>
              <a:t>fällt dir noch ein anderes Geoformat ein?</a:t>
            </a:r>
            <a:endParaRPr lang="de-DE" altLang="en-US" sz="1600">
              <a:solidFill>
                <a:schemeClr val="bg1"/>
              </a:solidFill>
              <a:latin typeface="Calibri Light" panose="020F0302020204030204" charset="0"/>
              <a:cs typeface="Calibri Light" panose="020F0302020204030204" charset="0"/>
              <a:sym typeface="+mn-ea"/>
            </a:endParaRPr>
          </a:p>
        </p:txBody>
      </p:sp>
      <p:sp>
        <p:nvSpPr>
          <p:cNvPr id="4" name="Text Box 3"/>
          <p:cNvSpPr txBox="1"/>
          <p:nvPr/>
        </p:nvSpPr>
        <p:spPr>
          <a:xfrm>
            <a:off x="755650" y="2931795"/>
            <a:ext cx="6910705" cy="829945"/>
          </a:xfrm>
          <a:prstGeom prst="rect">
            <a:avLst/>
          </a:prstGeom>
          <a:noFill/>
        </p:spPr>
        <p:txBody>
          <a:bodyPr wrap="square" rtlCol="0">
            <a:spAutoFit/>
          </a:bodyPr>
          <a:p>
            <a:r>
              <a:rPr lang="de-DE" altLang="en-US" sz="1600">
                <a:solidFill>
                  <a:schemeClr val="bg1"/>
                </a:solidFill>
                <a:latin typeface="Calibri Light" panose="020F0302020204030204" charset="0"/>
                <a:cs typeface="Calibri Light" panose="020F0302020204030204" charset="0"/>
              </a:rPr>
              <a:t>3. </a:t>
            </a:r>
            <a:r>
              <a:rPr lang="de-DE" altLang="en-US" sz="1600">
                <a:solidFill>
                  <a:schemeClr val="bg1"/>
                </a:solidFill>
                <a:latin typeface="Calibri Light" panose="020F0302020204030204" charset="0"/>
                <a:cs typeface="Calibri Light" panose="020F0302020204030204" charset="0"/>
                <a:sym typeface="+mn-ea"/>
              </a:rPr>
              <a:t>Welche drei Gruppen von Methoden gibt es für Simple Features?</a:t>
            </a:r>
            <a:endParaRPr lang="de-DE" altLang="en-US" sz="1600">
              <a:solidFill>
                <a:schemeClr val="bg1"/>
              </a:solidFill>
              <a:latin typeface="Calibri Light" panose="020F0302020204030204" charset="0"/>
              <a:cs typeface="Calibri Light" panose="020F0302020204030204" charset="0"/>
              <a:sym typeface="+mn-ea"/>
            </a:endParaRPr>
          </a:p>
          <a:p>
            <a:r>
              <a:rPr lang="de-DE" altLang="en-US" sz="1600">
                <a:solidFill>
                  <a:schemeClr val="bg1"/>
                </a:solidFill>
                <a:latin typeface="Calibri Light" panose="020F0302020204030204" charset="0"/>
                <a:cs typeface="Calibri Light" panose="020F0302020204030204" charset="0"/>
                <a:sym typeface="+mn-ea"/>
              </a:rPr>
              <a:t>Nenne je zwei für jede Gruppe. </a:t>
            </a:r>
            <a:endParaRPr lang="de-DE" altLang="en-US" sz="1600">
              <a:solidFill>
                <a:schemeClr val="bg1"/>
              </a:solidFill>
              <a:latin typeface="Calibri Light" panose="020F0302020204030204" charset="0"/>
              <a:cs typeface="Calibri Light" panose="020F0302020204030204" charset="0"/>
            </a:endParaRPr>
          </a:p>
          <a:p>
            <a:r>
              <a:rPr lang="de-DE" altLang="en-US" sz="1600">
                <a:solidFill>
                  <a:schemeClr val="bg1"/>
                </a:solidFill>
                <a:latin typeface="Calibri Light" panose="020F0302020204030204" charset="0"/>
                <a:cs typeface="Calibri Light" panose="020F0302020204030204" charset="0"/>
              </a:rPr>
              <a:t> </a:t>
            </a:r>
            <a:endParaRPr lang="de-DE" altLang="en-US" sz="1600">
              <a:solidFill>
                <a:schemeClr val="bg1"/>
              </a:solidFill>
              <a:latin typeface="Calibri Light" panose="020F0302020204030204" charset="0"/>
              <a:cs typeface="Calibri Light" panose="020F0302020204030204" charset="0"/>
            </a:endParaRPr>
          </a:p>
        </p:txBody>
      </p:sp>
      <p:sp>
        <p:nvSpPr>
          <p:cNvPr id="6" name="Text Box 5"/>
          <p:cNvSpPr txBox="1"/>
          <p:nvPr/>
        </p:nvSpPr>
        <p:spPr>
          <a:xfrm>
            <a:off x="767715" y="4011930"/>
            <a:ext cx="7640320" cy="337185"/>
          </a:xfrm>
          <a:prstGeom prst="rect">
            <a:avLst/>
          </a:prstGeom>
          <a:noFill/>
        </p:spPr>
        <p:txBody>
          <a:bodyPr wrap="square" rtlCol="0">
            <a:spAutoFit/>
          </a:bodyPr>
          <a:p>
            <a:r>
              <a:rPr lang="de-DE" altLang="en-US" sz="1600">
                <a:solidFill>
                  <a:schemeClr val="bg1"/>
                </a:solidFill>
                <a:latin typeface="Calibri Light" panose="020F0302020204030204" charset="0"/>
                <a:cs typeface="Calibri Light" panose="020F0302020204030204" charset="0"/>
              </a:rPr>
              <a:t>4. Wie werden räumliche Methoden &amp; Funktionen aufgerufen (Grundstruktur)?</a:t>
            </a:r>
            <a:endParaRPr lang="de-DE" altLang="en-US" sz="1600">
              <a:solidFill>
                <a:schemeClr val="bg1"/>
              </a:solidFill>
              <a:latin typeface="Calibri Light" panose="020F0302020204030204" charset="0"/>
              <a:cs typeface="Calibri Light" panose="020F0302020204030204" charset="0"/>
            </a:endParaRPr>
          </a:p>
        </p:txBody>
      </p:sp>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
        <p:nvSpPr>
          <p:cNvPr id="7" name="Text Box 6"/>
          <p:cNvSpPr txBox="1"/>
          <p:nvPr/>
        </p:nvSpPr>
        <p:spPr>
          <a:xfrm>
            <a:off x="828040" y="355600"/>
            <a:ext cx="6010275" cy="368300"/>
          </a:xfrm>
          <a:prstGeom prst="rect">
            <a:avLst/>
          </a:prstGeom>
          <a:noFill/>
        </p:spPr>
        <p:txBody>
          <a:bodyPr wrap="square" rtlCol="0">
            <a:spAutoFit/>
          </a:bodyPr>
          <a:p>
            <a:r>
              <a:rPr lang="de-DE" altLang="en-US" kern="100" noProof="0" dirty="0">
                <a:ln>
                  <a:noFill/>
                </a:ln>
                <a:solidFill>
                  <a:schemeClr val="bg1"/>
                </a:solidFill>
                <a:effectLst/>
                <a:uLnTx/>
                <a:uFillTx/>
                <a:latin typeface="Calibri Light" panose="020F0302020204030204" charset="0"/>
                <a:ea typeface="Arial" panose="020B0604020202020204" pitchFamily="34" charset="0"/>
                <a:cs typeface="Calibri Light" panose="020F0302020204030204" charset="0"/>
                <a:sym typeface="+mn-ea"/>
              </a:rPr>
              <a:t>Diskussion/Take-Home Messages</a:t>
            </a:r>
            <a:endParaRPr lang="en-US">
              <a:latin typeface="Calibri Light" panose="020F0302020204030204" charset="0"/>
              <a:cs typeface="Calibri Light" panose="020F0302020204030204" charset="0"/>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000000"/>
                                          </p:val>
                                        </p:tav>
                                        <p:tav tm="100000">
                                          <p:val>
                                            <p:strVal val="#ppt_w"/>
                                          </p:val>
                                        </p:tav>
                                      </p:tavLst>
                                    </p:anim>
                                    <p:anim calcmode="lin" valueType="num">
                                      <p:cBhvr>
                                        <p:cTn id="8" dur="500" fill="hold"/>
                                        <p:tgtEl>
                                          <p:spTgt spid="36"/>
                                        </p:tgtEl>
                                        <p:attrNameLst>
                                          <p:attrName>ppt_h</p:attrName>
                                        </p:attrNameLst>
                                      </p:cBhvr>
                                      <p:tavLst>
                                        <p:tav tm="0">
                                          <p:val>
                                            <p:fltVal val="0.000000"/>
                                          </p:val>
                                        </p:tav>
                                        <p:tav tm="100000">
                                          <p:val>
                                            <p:strVal val="#ppt_h"/>
                                          </p:val>
                                        </p:tav>
                                      </p:tavLst>
                                    </p:anim>
                                    <p:anim calcmode="lin" valueType="num">
                                      <p:cBhvr>
                                        <p:cTn id="9" dur="500" fill="hold"/>
                                        <p:tgtEl>
                                          <p:spTgt spid="36"/>
                                        </p:tgtEl>
                                        <p:attrNameLst>
                                          <p:attrName>style.rotation</p:attrName>
                                        </p:attrNameLst>
                                      </p:cBhvr>
                                      <p:tavLst>
                                        <p:tav tm="0">
                                          <p:val>
                                            <p:fltVal val="360.000000"/>
                                          </p:val>
                                        </p:tav>
                                        <p:tav tm="100000">
                                          <p:val>
                                            <p:fltVal val="0.000000"/>
                                          </p:val>
                                        </p:tav>
                                      </p:tavLst>
                                    </p:anim>
                                    <p:animEffect transition="in" filter="fade">
                                      <p:cBhvr>
                                        <p:cTn id="10" dur="500"/>
                                        <p:tgtEl>
                                          <p:spTgt spid="36"/>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0-#ppt_w/2"/>
                                          </p:val>
                                        </p:tav>
                                        <p:tav tm="100000">
                                          <p:val>
                                            <p:strVal val="#ppt_x"/>
                                          </p:val>
                                        </p:tav>
                                      </p:tavLst>
                                    </p:anim>
                                    <p:anim calcmode="lin" valueType="num">
                                      <p:cBhvr additive="base">
                                        <p:cTn id="15"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xit" presetSubtype="2" fill="hold" grpId="1" nodeType="clickEffect">
                                  <p:stCondLst>
                                    <p:cond delay="0"/>
                                  </p:stCondLst>
                                  <p:childTnLst>
                                    <p:anim calcmode="lin" valueType="num">
                                      <p:cBhvr additive="base">
                                        <p:cTn id="19" dur="500"/>
                                        <p:tgtEl>
                                          <p:spTgt spid="2"/>
                                        </p:tgtEl>
                                        <p:attrNameLst>
                                          <p:attrName>ppt_x</p:attrName>
                                        </p:attrNameLst>
                                      </p:cBhvr>
                                      <p:tavLst>
                                        <p:tav tm="0">
                                          <p:val>
                                            <p:strVal val="ppt_x"/>
                                          </p:val>
                                        </p:tav>
                                        <p:tav tm="100000">
                                          <p:val>
                                            <p:strVal val="1+ppt_w/2"/>
                                          </p:val>
                                        </p:tav>
                                      </p:tavLst>
                                    </p:anim>
                                    <p:anim calcmode="lin" valueType="num">
                                      <p:cBhvr additive="base">
                                        <p:cTn id="20" dur="500"/>
                                        <p:tgtEl>
                                          <p:spTgt spid="2"/>
                                        </p:tgtEl>
                                        <p:attrNameLst>
                                          <p:attrName>ppt_y</p:attrName>
                                        </p:attrNameLst>
                                      </p:cBhvr>
                                      <p:tavLst>
                                        <p:tav tm="0">
                                          <p:val>
                                            <p:strVal val="ppt_y"/>
                                          </p:val>
                                        </p:tav>
                                        <p:tav tm="100000">
                                          <p:val>
                                            <p:strVal val="ppt_y"/>
                                          </p:val>
                                        </p:tav>
                                      </p:tavLst>
                                    </p:anim>
                                    <p:set>
                                      <p:cBhvr>
                                        <p:cTn id="21" dur="1" fill="hold">
                                          <p:stCondLst>
                                            <p:cond delay="499"/>
                                          </p:stCondLst>
                                        </p:cTn>
                                        <p:tgtEl>
                                          <p:spTgt spid="2"/>
                                        </p:tgtEl>
                                        <p:attrNameLst>
                                          <p:attrName>style.visibility</p:attrName>
                                        </p:attrNameLst>
                                      </p:cBhvr>
                                      <p:to>
                                        <p:strVal val="hidden"/>
                                      </p:to>
                                    </p:set>
                                  </p:childTnLst>
                                </p:cTn>
                              </p:par>
                              <p:par>
                                <p:cTn id="22" presetID="2" presetClass="entr" presetSubtype="8" fill="hold" grpId="0" nodeType="with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additive="base">
                                        <p:cTn id="24" dur="500" fill="hold"/>
                                        <p:tgtEl>
                                          <p:spTgt spid="3"/>
                                        </p:tgtEl>
                                        <p:attrNameLst>
                                          <p:attrName>ppt_x</p:attrName>
                                        </p:attrNameLst>
                                      </p:cBhvr>
                                      <p:tavLst>
                                        <p:tav tm="0">
                                          <p:val>
                                            <p:strVal val="0-#ppt_w/2"/>
                                          </p:val>
                                        </p:tav>
                                        <p:tav tm="100000">
                                          <p:val>
                                            <p:strVal val="#ppt_x"/>
                                          </p:val>
                                        </p:tav>
                                      </p:tavLst>
                                    </p:anim>
                                    <p:anim calcmode="lin" valueType="num">
                                      <p:cBhvr additive="base">
                                        <p:cTn id="25"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xit" presetSubtype="2" fill="hold" grpId="1" nodeType="clickEffect">
                                  <p:stCondLst>
                                    <p:cond delay="0"/>
                                  </p:stCondLst>
                                  <p:childTnLst>
                                    <p:anim calcmode="lin" valueType="num">
                                      <p:cBhvr additive="base">
                                        <p:cTn id="29" dur="500"/>
                                        <p:tgtEl>
                                          <p:spTgt spid="3"/>
                                        </p:tgtEl>
                                        <p:attrNameLst>
                                          <p:attrName>ppt_x</p:attrName>
                                        </p:attrNameLst>
                                      </p:cBhvr>
                                      <p:tavLst>
                                        <p:tav tm="0">
                                          <p:val>
                                            <p:strVal val="ppt_x"/>
                                          </p:val>
                                        </p:tav>
                                        <p:tav tm="100000">
                                          <p:val>
                                            <p:strVal val="1+ppt_w/2"/>
                                          </p:val>
                                        </p:tav>
                                      </p:tavLst>
                                    </p:anim>
                                    <p:anim calcmode="lin" valueType="num">
                                      <p:cBhvr additive="base">
                                        <p:cTn id="30" dur="500"/>
                                        <p:tgtEl>
                                          <p:spTgt spid="3"/>
                                        </p:tgtEl>
                                        <p:attrNameLst>
                                          <p:attrName>ppt_y</p:attrName>
                                        </p:attrNameLst>
                                      </p:cBhvr>
                                      <p:tavLst>
                                        <p:tav tm="0">
                                          <p:val>
                                            <p:strVal val="ppt_y"/>
                                          </p:val>
                                        </p:tav>
                                        <p:tav tm="100000">
                                          <p:val>
                                            <p:strVal val="ppt_y"/>
                                          </p:val>
                                        </p:tav>
                                      </p:tavLst>
                                    </p:anim>
                                    <p:set>
                                      <p:cBhvr>
                                        <p:cTn id="31" dur="1" fill="hold">
                                          <p:stCondLst>
                                            <p:cond delay="499"/>
                                          </p:stCondLst>
                                        </p:cTn>
                                        <p:tgtEl>
                                          <p:spTgt spid="3"/>
                                        </p:tgtEl>
                                        <p:attrNameLst>
                                          <p:attrName>style.visibility</p:attrName>
                                        </p:attrNameLst>
                                      </p:cBhvr>
                                      <p:to>
                                        <p:strVal val="hidden"/>
                                      </p:to>
                                    </p:set>
                                  </p:childTnLst>
                                </p:cTn>
                              </p:par>
                              <p:par>
                                <p:cTn id="32" presetID="2" presetClass="entr" presetSubtype="8" fill="hold" grpId="0" nodeType="withEffect">
                                  <p:stCondLst>
                                    <p:cond delay="0"/>
                                  </p:stCondLst>
                                  <p:childTnLst>
                                    <p:set>
                                      <p:cBhvr>
                                        <p:cTn id="33" dur="1" fill="hold">
                                          <p:stCondLst>
                                            <p:cond delay="0"/>
                                          </p:stCondLst>
                                        </p:cTn>
                                        <p:tgtEl>
                                          <p:spTgt spid="4"/>
                                        </p:tgtEl>
                                        <p:attrNameLst>
                                          <p:attrName>style.visibility</p:attrName>
                                        </p:attrNameLst>
                                      </p:cBhvr>
                                      <p:to>
                                        <p:strVal val="visible"/>
                                      </p:to>
                                    </p:set>
                                    <p:anim calcmode="lin" valueType="num">
                                      <p:cBhvr additive="base">
                                        <p:cTn id="34" dur="500" fill="hold"/>
                                        <p:tgtEl>
                                          <p:spTgt spid="4"/>
                                        </p:tgtEl>
                                        <p:attrNameLst>
                                          <p:attrName>ppt_x</p:attrName>
                                        </p:attrNameLst>
                                      </p:cBhvr>
                                      <p:tavLst>
                                        <p:tav tm="0">
                                          <p:val>
                                            <p:strVal val="0-#ppt_w/2"/>
                                          </p:val>
                                        </p:tav>
                                        <p:tav tm="100000">
                                          <p:val>
                                            <p:strVal val="#ppt_x"/>
                                          </p:val>
                                        </p:tav>
                                      </p:tavLst>
                                    </p:anim>
                                    <p:anim calcmode="lin" valueType="num">
                                      <p:cBhvr additive="base">
                                        <p:cTn id="35"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xit" presetSubtype="2" fill="hold" grpId="1" nodeType="clickEffect">
                                  <p:stCondLst>
                                    <p:cond delay="0"/>
                                  </p:stCondLst>
                                  <p:childTnLst>
                                    <p:anim calcmode="lin" valueType="num">
                                      <p:cBhvr additive="base">
                                        <p:cTn id="39" dur="500"/>
                                        <p:tgtEl>
                                          <p:spTgt spid="4"/>
                                        </p:tgtEl>
                                        <p:attrNameLst>
                                          <p:attrName>ppt_x</p:attrName>
                                        </p:attrNameLst>
                                      </p:cBhvr>
                                      <p:tavLst>
                                        <p:tav tm="0">
                                          <p:val>
                                            <p:strVal val="ppt_x"/>
                                          </p:val>
                                        </p:tav>
                                        <p:tav tm="100000">
                                          <p:val>
                                            <p:strVal val="1+ppt_w/2"/>
                                          </p:val>
                                        </p:tav>
                                      </p:tavLst>
                                    </p:anim>
                                    <p:anim calcmode="lin" valueType="num">
                                      <p:cBhvr additive="base">
                                        <p:cTn id="40" dur="500"/>
                                        <p:tgtEl>
                                          <p:spTgt spid="4"/>
                                        </p:tgtEl>
                                        <p:attrNameLst>
                                          <p:attrName>ppt_y</p:attrName>
                                        </p:attrNameLst>
                                      </p:cBhvr>
                                      <p:tavLst>
                                        <p:tav tm="0">
                                          <p:val>
                                            <p:strVal val="ppt_y"/>
                                          </p:val>
                                        </p:tav>
                                        <p:tav tm="100000">
                                          <p:val>
                                            <p:strVal val="ppt_y"/>
                                          </p:val>
                                        </p:tav>
                                      </p:tavLst>
                                    </p:anim>
                                    <p:set>
                                      <p:cBhvr>
                                        <p:cTn id="41" dur="1" fill="hold">
                                          <p:stCondLst>
                                            <p:cond delay="499"/>
                                          </p:stCondLst>
                                        </p:cTn>
                                        <p:tgtEl>
                                          <p:spTgt spid="4"/>
                                        </p:tgtEl>
                                        <p:attrNameLst>
                                          <p:attrName>style.visibility</p:attrName>
                                        </p:attrNameLst>
                                      </p:cBhvr>
                                      <p:to>
                                        <p:strVal val="hidden"/>
                                      </p:to>
                                    </p:set>
                                  </p:childTnLst>
                                </p:cTn>
                              </p:par>
                              <p:par>
                                <p:cTn id="42" presetID="2" presetClass="entr" presetSubtype="8" fill="hold" grpId="0" nodeType="withEffect">
                                  <p:stCondLst>
                                    <p:cond delay="0"/>
                                  </p:stCondLst>
                                  <p:childTnLst>
                                    <p:set>
                                      <p:cBhvr>
                                        <p:cTn id="43" dur="1" fill="hold">
                                          <p:stCondLst>
                                            <p:cond delay="0"/>
                                          </p:stCondLst>
                                        </p:cTn>
                                        <p:tgtEl>
                                          <p:spTgt spid="6"/>
                                        </p:tgtEl>
                                        <p:attrNameLst>
                                          <p:attrName>style.visibility</p:attrName>
                                        </p:attrNameLst>
                                      </p:cBhvr>
                                      <p:to>
                                        <p:strVal val="visible"/>
                                      </p:to>
                                    </p:set>
                                    <p:anim calcmode="lin" valueType="num">
                                      <p:cBhvr additive="base">
                                        <p:cTn id="44" dur="500" fill="hold"/>
                                        <p:tgtEl>
                                          <p:spTgt spid="6"/>
                                        </p:tgtEl>
                                        <p:attrNameLst>
                                          <p:attrName>ppt_x</p:attrName>
                                        </p:attrNameLst>
                                      </p:cBhvr>
                                      <p:tavLst>
                                        <p:tav tm="0">
                                          <p:val>
                                            <p:strVal val="0-#ppt_w/2"/>
                                          </p:val>
                                        </p:tav>
                                        <p:tav tm="100000">
                                          <p:val>
                                            <p:strVal val="#ppt_x"/>
                                          </p:val>
                                        </p:tav>
                                      </p:tavLst>
                                    </p:anim>
                                    <p:anim calcmode="lin" valueType="num">
                                      <p:cBhvr additive="base">
                                        <p:cTn id="45"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P spid="4" grpId="0"/>
      <p:bldP spid="6" grpId="0"/>
      <p:bldP spid="4"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Content Placeholder 2"/>
          <p:cNvSpPr txBox="1"/>
          <p:nvPr/>
        </p:nvSpPr>
        <p:spPr>
          <a:xfrm>
            <a:off x="542290" y="915670"/>
            <a:ext cx="8601710" cy="3449320"/>
          </a:xfrm>
          <a:prstGeom prst="rect">
            <a:avLst/>
          </a:prstGeom>
          <a:noFill/>
          <a:ln w="9525">
            <a:noFill/>
          </a:ln>
        </p:spPr>
        <p:txBody>
          <a:bodyPr anchor="t"/>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Alexandrov, O. (2007): A piecewise linear function over two dimensions (top) and the polygonal areas on which it is linear (bottom). - URL: https://en.wikipedia.org/wiki/Polyhedral_terrain#/media/File:Piecewise_linear_function2D.svg [12.05.2022].</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Auer, M. (2022): Seminar Geodatenbanken. Allgemeine Einführung. Foliensatz, Universtät Heidelberg.</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OGC (2010): OpenGIS® Implementation Standard for Geographic information - Simple feature access - Part 2: SQL option.</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OGC (2011): OpenGIS® Implementation Standard for Geographic information - Simple feature access - Part 1: Common architecture.</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OGC (2018): Features and geometry – Part 1: Feature models.</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Pennsylvania State University (2020): Spatial Relationships. - URL: https://www.e-education.psu.edu/maps/l2_p5.html [18.05.2022].</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Piorkowski, A. (2011): MySQL Spatial and PostGIS. Implementations of spatial data standards. In: Electronic Journal of Polish Agricultural Universities, 14(1), #3.</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PostGIS Development Group (2022): Chapter 4. Data Mangement. PostGIS 3.2.2dev Manual. - URL: https://postgis.net/docs/using_postgis_dbmanagement.html [12.05.2022].</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PostgreSQL Global Development Group (2022): PostgreSQL 14.3 Documentation. </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QGIS (2020): Simple-Feature-Modell. - URL: https://docs.qgis.org/3.22/de/docs/training_manual/spatial_databases/simple_feature_model.html [12.05.2022].</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Ramsey, P./Leslie, M. (2012): Introduction to PostGIS. - URL: https://postgis.net/workshops/postgis-intro/index.html [12.05.2022].</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Shekhar, S./Xiong, H. (2008): </a:t>
            </a:r>
            <a:r>
              <a:rPr lang="de-DE" altLang="zh-CN" sz="1000" dirty="0">
                <a:solidFill>
                  <a:schemeClr val="bg1"/>
                </a:solidFill>
                <a:latin typeface="Calibri" panose="020F0502020204030204" pitchFamily="34" charset="0"/>
                <a:ea typeface="Arial" panose="020B0604020202020204" pitchFamily="34" charset="0"/>
                <a:sym typeface="+mn-ea"/>
              </a:rPr>
              <a:t>Encyclopedia of GIS.</a:t>
            </a:r>
            <a:r>
              <a:rPr lang="de-DE" altLang="zh-CN" sz="1000" dirty="0">
                <a:solidFill>
                  <a:schemeClr val="bg1"/>
                </a:solidFill>
                <a:latin typeface="Calibri" panose="020F0502020204030204" pitchFamily="34" charset="0"/>
                <a:ea typeface="Arial" panose="020B0604020202020204" pitchFamily="34" charset="0"/>
              </a:rPr>
              <a:t> SpringerScience.</a:t>
            </a:r>
            <a:endParaRPr lang="de-DE" altLang="zh-CN" sz="1000" dirty="0">
              <a:solidFill>
                <a:schemeClr val="bg1"/>
              </a:solidFill>
              <a:latin typeface="Calibri" panose="020F0502020204030204" pitchFamily="34" charset="0"/>
              <a:ea typeface="Arial" panose="020B0604020202020204" pitchFamily="34" charset="0"/>
            </a:endParaRPr>
          </a:p>
          <a:p>
            <a:pPr marL="171450" indent="-171450">
              <a:lnSpc>
                <a:spcPct val="150000"/>
              </a:lnSpc>
              <a:spcBef>
                <a:spcPct val="20000"/>
              </a:spcBef>
              <a:buFont typeface="Arial" panose="020B0604020202020204" pitchFamily="34" charset="0"/>
              <a:buChar char="•"/>
            </a:pPr>
            <a:r>
              <a:rPr lang="de-DE" altLang="zh-CN" sz="1000" dirty="0">
                <a:solidFill>
                  <a:schemeClr val="bg1"/>
                </a:solidFill>
                <a:latin typeface="Calibri" panose="020F0502020204030204" pitchFamily="34" charset="0"/>
                <a:ea typeface="Arial" panose="020B0604020202020204" pitchFamily="34" charset="0"/>
              </a:rPr>
              <a:t>Stolze, K. (o.J.): SQL/MM Spatial. The Standard to Manage Spatial Data in Relational Database Systems. Universität Jena.</a:t>
            </a:r>
            <a:endParaRPr lang="de-DE" altLang="zh-CN" sz="1000" dirty="0">
              <a:solidFill>
                <a:schemeClr val="bg1"/>
              </a:solidFill>
              <a:latin typeface="Calibri" panose="020F0502020204030204" pitchFamily="34" charset="0"/>
              <a:ea typeface="Arial" panose="020B0604020202020204" pitchFamily="34" charset="0"/>
            </a:endParaRPr>
          </a:p>
        </p:txBody>
      </p:sp>
      <p:sp>
        <p:nvSpPr>
          <p:cNvPr id="35" name="文本框 34"/>
          <p:cNvSpPr txBox="1"/>
          <p:nvPr/>
        </p:nvSpPr>
        <p:spPr>
          <a:xfrm>
            <a:off x="827405" y="355600"/>
            <a:ext cx="3098800" cy="398780"/>
          </a:xfrm>
          <a:prstGeom prst="rect">
            <a:avLst/>
          </a:prstGeom>
          <a:noFill/>
          <a:ln w="9525">
            <a:noFill/>
          </a:ln>
        </p:spPr>
        <p:txBody>
          <a:bodyPr wrap="square" anchor="t">
            <a:spAutoFit/>
          </a:bodyPr>
          <a:p>
            <a:pPr eaLnBrk="0" hangingPunct="0"/>
            <a:r>
              <a:rPr lang="de-DE" altLang="en-US" sz="2000" dirty="0">
                <a:solidFill>
                  <a:schemeClr val="bg1"/>
                </a:solidFill>
                <a:latin typeface="Calibri" panose="020F0502020204030204" pitchFamily="34" charset="0"/>
                <a:ea typeface="Microsoft YaHei" panose="020B0503020204020204" pitchFamily="34" charset="-122"/>
                <a:cs typeface="Arial" panose="020B0604020202020204" pitchFamily="34" charset="0"/>
              </a:rPr>
              <a:t>Literaturnachweise</a:t>
            </a:r>
            <a:endParaRPr lang="de-DE" altLang="en-US" sz="2000" dirty="0">
              <a:solidFill>
                <a:schemeClr val="bg1"/>
              </a:solidFill>
              <a:latin typeface="Calibri" panose="020F0502020204030204" pitchFamily="34" charset="0"/>
              <a:ea typeface="Microsoft YaHei" panose="020B0503020204020204" pitchFamily="34" charset="-122"/>
              <a:cs typeface="Arial" panose="020B0604020202020204" pitchFamily="34" charset="0"/>
            </a:endParaRPr>
          </a:p>
        </p:txBody>
      </p:sp>
      <p:grpSp>
        <p:nvGrpSpPr>
          <p:cNvPr id="6" name="组合 35"/>
          <p:cNvGrpSpPr>
            <a:grpSpLocks noChangeAspect="1"/>
          </p:cNvGrpSpPr>
          <p:nvPr/>
        </p:nvGrpSpPr>
        <p:grpSpPr>
          <a:xfrm>
            <a:off x="323850" y="323850"/>
            <a:ext cx="431800" cy="431800"/>
            <a:chOff x="753978" y="1996508"/>
            <a:chExt cx="647250" cy="647250"/>
          </a:xfrm>
        </p:grpSpPr>
        <p:sp>
          <p:nvSpPr>
            <p:cNvPr id="37899" name="文本框 36"/>
            <p:cNvSpPr txBox="1"/>
            <p:nvPr/>
          </p:nvSpPr>
          <p:spPr>
            <a:xfrm>
              <a:off x="896440" y="2050031"/>
              <a:ext cx="336885" cy="552066"/>
            </a:xfrm>
            <a:prstGeom prst="rect">
              <a:avLst/>
            </a:prstGeom>
            <a:noFill/>
            <a:ln w="9525">
              <a:noFill/>
            </a:ln>
          </p:spPr>
          <p:txBody>
            <a:bodyPr anchor="t">
              <a:spAutoFit/>
            </a:bodyPr>
            <a:p>
              <a:pPr algn="ctr" eaLnBrk="0" hangingPunct="0"/>
              <a:endParaRPr lang="zh-CN" altLang="en-US" dirty="0">
                <a:solidFill>
                  <a:schemeClr val="bg1"/>
                </a:solidFill>
                <a:latin typeface="Arial" panose="020B0604020202020204" pitchFamily="34" charset="0"/>
                <a:ea typeface="Arial" panose="020B0604020202020204" pitchFamily="34" charset="0"/>
              </a:endParaRPr>
            </a:p>
          </p:txBody>
        </p:sp>
        <p:grpSp>
          <p:nvGrpSpPr>
            <p:cNvPr id="37900" name="组合 37"/>
            <p:cNvGrpSpPr/>
            <p:nvPr/>
          </p:nvGrpSpPr>
          <p:grpSpPr>
            <a:xfrm>
              <a:off x="753978" y="1996508"/>
              <a:ext cx="647250" cy="647250"/>
              <a:chOff x="2084209" y="814147"/>
              <a:chExt cx="4173518" cy="4173518"/>
            </a:xfrm>
          </p:grpSpPr>
          <p:sp>
            <p:nvSpPr>
              <p:cNvPr id="39" name="椭圆 38"/>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0" name="椭圆 39"/>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1" name="椭圆 40"/>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2" name="椭圆 41"/>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3" name="椭圆 42"/>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4" name="椭圆 43"/>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5" name="椭圆 44"/>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6" name="椭圆 45"/>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7" name="椭圆 46"/>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8" name="椭圆 47"/>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9" name="椭圆 48"/>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37912" name="组合 49"/>
              <p:cNvGrpSpPr/>
              <p:nvPr/>
            </p:nvGrpSpPr>
            <p:grpSpPr>
              <a:xfrm>
                <a:off x="2084209" y="814147"/>
                <a:ext cx="4173518" cy="4173518"/>
                <a:chOff x="2084209" y="814147"/>
                <a:chExt cx="4173518" cy="4173518"/>
              </a:xfrm>
            </p:grpSpPr>
            <p:sp>
              <p:nvSpPr>
                <p:cNvPr id="51" name="椭圆 50"/>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2" name="椭圆 51"/>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3" name="椭圆 52"/>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4" name="椭圆 53"/>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5" name="椭圆 54"/>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6" name="椭圆 55"/>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7" name="椭圆 56"/>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8" name="椭圆 57"/>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9" name="椭圆 58"/>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60" name="椭圆 59"/>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61" name="椭圆 60"/>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000000"/>
                                          </p:val>
                                        </p:tav>
                                        <p:tav tm="100000">
                                          <p:val>
                                            <p:strVal val="#ppt_w"/>
                                          </p:val>
                                        </p:tav>
                                      </p:tavLst>
                                    </p:anim>
                                    <p:anim calcmode="lin" valueType="num">
                                      <p:cBhvr>
                                        <p:cTn id="8" dur="500" fill="hold"/>
                                        <p:tgtEl>
                                          <p:spTgt spid="6"/>
                                        </p:tgtEl>
                                        <p:attrNameLst>
                                          <p:attrName>ppt_h</p:attrName>
                                        </p:attrNameLst>
                                      </p:cBhvr>
                                      <p:tavLst>
                                        <p:tav tm="0">
                                          <p:val>
                                            <p:fltVal val="0.000000"/>
                                          </p:val>
                                        </p:tav>
                                        <p:tav tm="100000">
                                          <p:val>
                                            <p:strVal val="#ppt_h"/>
                                          </p:val>
                                        </p:tav>
                                      </p:tavLst>
                                    </p:anim>
                                    <p:anim calcmode="lin" valueType="num">
                                      <p:cBhvr>
                                        <p:cTn id="9" dur="500" fill="hold"/>
                                        <p:tgtEl>
                                          <p:spTgt spid="6"/>
                                        </p:tgtEl>
                                        <p:attrNameLst>
                                          <p:attrName>style.rotation</p:attrName>
                                        </p:attrNameLst>
                                      </p:cBhvr>
                                      <p:tavLst>
                                        <p:tav tm="0">
                                          <p:val>
                                            <p:fltVal val="360.000000"/>
                                          </p:val>
                                        </p:tav>
                                        <p:tav tm="100000">
                                          <p:val>
                                            <p:fltVal val="0.000000"/>
                                          </p:val>
                                        </p:tav>
                                      </p:tavLst>
                                    </p:anim>
                                    <p:animEffect transition="in" filter="fade">
                                      <p:cBhvr>
                                        <p:cTn id="10" dur="500"/>
                                        <p:tgtEl>
                                          <p:spTgt spid="6"/>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wipe(left)">
                                      <p:cBhvr>
                                        <p:cTn id="14" dur="500"/>
                                        <p:tgtEl>
                                          <p:spTgt spid="35"/>
                                        </p:tgtEl>
                                      </p:cBhvr>
                                    </p:animEffect>
                                  </p:childTnLst>
                                </p:cTn>
                              </p:par>
                              <p:par>
                                <p:cTn id="15" presetID="2" presetClass="entr" presetSubtype="4" decel="10000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Picture 6" descr="D:\UniHeidelberg\Kurse\FS2\Geodatenbanken\referat\pics\curve2.pngcurve2"/>
          <p:cNvPicPr>
            <a:picLocks noChangeAspect="1"/>
          </p:cNvPicPr>
          <p:nvPr/>
        </p:nvPicPr>
        <p:blipFill>
          <a:blip r:embed="rId1"/>
          <a:srcRect/>
          <a:stretch>
            <a:fillRect/>
          </a:stretch>
        </p:blipFill>
        <p:spPr>
          <a:xfrm>
            <a:off x="5507990" y="3482340"/>
            <a:ext cx="2813685" cy="1341120"/>
          </a:xfrm>
          <a:prstGeom prst="rect">
            <a:avLst/>
          </a:prstGeom>
        </p:spPr>
      </p:pic>
      <p:sp>
        <p:nvSpPr>
          <p:cNvPr id="158" name="矩形 157"/>
          <p:cNvSpPr/>
          <p:nvPr/>
        </p:nvSpPr>
        <p:spPr>
          <a:xfrm>
            <a:off x="1332230" y="1657350"/>
            <a:ext cx="1731010" cy="398780"/>
          </a:xfrm>
          <a:prstGeom prst="rect">
            <a:avLst/>
          </a:prstGeom>
        </p:spPr>
        <p:txBody>
          <a:bodyPr wrap="none">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de-DE" altLang="en-US" sz="2000" b="0" i="0" u="none" strike="noStrike" kern="100" cap="none" spc="0" normalizeH="0" baseline="0" noProof="0" dirty="0">
                <a:ln>
                  <a:noFill/>
                </a:ln>
                <a:solidFill>
                  <a:schemeClr val="bg1"/>
                </a:solidFill>
                <a:effectLst/>
                <a:uLnTx/>
                <a:uFillTx/>
                <a:latin typeface="Calibri" panose="020F0502020204030204" pitchFamily="34" charset="0"/>
                <a:ea typeface="Arial" panose="020B0604020202020204" pitchFamily="34" charset="0"/>
                <a:cs typeface="Arial" panose="020B0604020202020204" pitchFamily="34" charset="0"/>
                <a:sym typeface="+mn-ea"/>
              </a:rPr>
              <a:t>0 Dimensionen</a:t>
            </a:r>
            <a:endParaRPr kumimoji="0" lang="de-DE" altLang="en-US" sz="2000" b="0" i="0" u="none" strike="noStrike" kern="100" cap="none" spc="0" normalizeH="0" baseline="0" noProof="0" dirty="0">
              <a:ln>
                <a:noFill/>
              </a:ln>
              <a:solidFill>
                <a:schemeClr val="bg1"/>
              </a:solidFill>
              <a:effectLst/>
              <a:uLnTx/>
              <a:uFillTx/>
              <a:latin typeface="Calibri" panose="020F0502020204030204" pitchFamily="34" charset="0"/>
              <a:ea typeface="Arial" panose="020B0604020202020204" pitchFamily="34" charset="0"/>
              <a:cs typeface="Arial" panose="020B0604020202020204" pitchFamily="34" charset="0"/>
              <a:sym typeface="+mn-ea"/>
            </a:endParaRPr>
          </a:p>
        </p:txBody>
      </p:sp>
      <p:sp>
        <p:nvSpPr>
          <p:cNvPr id="162" name="矩形 161"/>
          <p:cNvSpPr/>
          <p:nvPr/>
        </p:nvSpPr>
        <p:spPr>
          <a:xfrm>
            <a:off x="5363528" y="1680210"/>
            <a:ext cx="1471295" cy="398780"/>
          </a:xfrm>
          <a:prstGeom prst="rect">
            <a:avLst/>
          </a:prstGeom>
        </p:spPr>
        <p:txBody>
          <a:bodyPr wrap="none">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de-DE" altLang="zh-CN" sz="2000" b="0" i="0" u="none" strike="noStrike" kern="100" cap="none" spc="0" normalizeH="0" baseline="0" noProof="0" dirty="0">
                <a:ln>
                  <a:noFill/>
                </a:ln>
                <a:solidFill>
                  <a:schemeClr val="bg1"/>
                </a:solidFill>
                <a:effectLst/>
                <a:uLnTx/>
                <a:uFillTx/>
                <a:latin typeface="Calibri" panose="020F0502020204030204" pitchFamily="34" charset="0"/>
                <a:ea typeface="Arial" panose="020B0604020202020204" pitchFamily="34" charset="0"/>
                <a:cs typeface="Arial" panose="020B0604020202020204" pitchFamily="34" charset="0"/>
                <a:sym typeface="+mn-ea"/>
              </a:rPr>
              <a:t>1 Dimension</a:t>
            </a:r>
            <a:endParaRPr kumimoji="0" lang="de-DE" altLang="zh-CN" sz="2000" b="0" i="0" u="none" strike="noStrike" kern="100" cap="none" spc="0" normalizeH="0" baseline="0" noProof="0" dirty="0">
              <a:ln>
                <a:noFill/>
              </a:ln>
              <a:solidFill>
                <a:schemeClr val="bg1"/>
              </a:solidFill>
              <a:effectLst/>
              <a:uLnTx/>
              <a:uFillTx/>
              <a:latin typeface="Calibri" panose="020F0502020204030204" pitchFamily="34" charset="0"/>
              <a:ea typeface="Arial" panose="020B0604020202020204" pitchFamily="34" charset="0"/>
              <a:cs typeface="Arial" panose="020B0604020202020204" pitchFamily="34" charset="0"/>
              <a:sym typeface="+mn-ea"/>
            </a:endParaRPr>
          </a:p>
        </p:txBody>
      </p:sp>
      <p:grpSp>
        <p:nvGrpSpPr>
          <p:cNvPr id="2" name="组合 195"/>
          <p:cNvGrpSpPr/>
          <p:nvPr/>
        </p:nvGrpSpPr>
        <p:grpSpPr>
          <a:xfrm>
            <a:off x="524193" y="1835785"/>
            <a:ext cx="647700" cy="646113"/>
            <a:chOff x="753978" y="1996508"/>
            <a:chExt cx="647250" cy="647250"/>
          </a:xfrm>
        </p:grpSpPr>
        <p:sp>
          <p:nvSpPr>
            <p:cNvPr id="8204" name="文本框 156"/>
            <p:cNvSpPr txBox="1"/>
            <p:nvPr/>
          </p:nvSpPr>
          <p:spPr>
            <a:xfrm>
              <a:off x="909161" y="2067694"/>
              <a:ext cx="336884" cy="522889"/>
            </a:xfrm>
            <a:prstGeom prst="rect">
              <a:avLst/>
            </a:prstGeom>
            <a:noFill/>
            <a:ln w="9525">
              <a:noFill/>
            </a:ln>
          </p:spPr>
          <p:txBody>
            <a:bodyPr anchor="t">
              <a:spAutoFit/>
            </a:bodyPr>
            <a:p>
              <a:pPr algn="ctr" eaLnBrk="0" hangingPunct="0"/>
              <a:r>
                <a:rPr lang="de-DE" altLang="zh-CN" sz="2800" dirty="0">
                  <a:solidFill>
                    <a:schemeClr val="bg1"/>
                  </a:solidFill>
                  <a:latin typeface="Calibri" panose="020F0502020204030204" pitchFamily="34" charset="0"/>
                  <a:ea typeface="Arial" panose="020B0604020202020204" pitchFamily="34" charset="0"/>
                </a:rPr>
                <a:t>A</a:t>
              </a:r>
              <a:endParaRPr lang="de-DE" altLang="zh-CN" sz="2800" dirty="0">
                <a:solidFill>
                  <a:schemeClr val="bg1"/>
                </a:solidFill>
                <a:latin typeface="Calibri" panose="020F0502020204030204" pitchFamily="34" charset="0"/>
                <a:ea typeface="Arial" panose="020B0604020202020204" pitchFamily="34" charset="0"/>
              </a:endParaRPr>
            </a:p>
          </p:txBody>
        </p:sp>
        <p:grpSp>
          <p:nvGrpSpPr>
            <p:cNvPr id="8205" name="组合 171"/>
            <p:cNvGrpSpPr/>
            <p:nvPr/>
          </p:nvGrpSpPr>
          <p:grpSpPr>
            <a:xfrm>
              <a:off x="753978" y="1996508"/>
              <a:ext cx="647250" cy="647250"/>
              <a:chOff x="2084209" y="814147"/>
              <a:chExt cx="4173518" cy="4173518"/>
            </a:xfrm>
          </p:grpSpPr>
          <p:sp>
            <p:nvSpPr>
              <p:cNvPr id="173" name="椭圆 172"/>
              <p:cNvSpPr/>
              <p:nvPr/>
            </p:nvSpPr>
            <p:spPr>
              <a:xfrm rot="9211764">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74" name="椭圆 173"/>
              <p:cNvSpPr/>
              <p:nvPr/>
            </p:nvSpPr>
            <p:spPr>
              <a:xfrm rot="-3342857">
                <a:off x="2617428" y="814146"/>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75" name="椭圆 174"/>
              <p:cNvSpPr/>
              <p:nvPr/>
            </p:nvSpPr>
            <p:spPr>
              <a:xfrm rot="-2314286">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76" name="椭圆 175"/>
              <p:cNvSpPr/>
              <p:nvPr/>
            </p:nvSpPr>
            <p:spPr>
              <a:xfrm rot="-1285714">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77" name="椭圆 176"/>
              <p:cNvSpPr/>
              <p:nvPr/>
            </p:nvSpPr>
            <p:spPr>
              <a:xfrm rot="1800000">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78" name="椭圆 177"/>
              <p:cNvSpPr/>
              <p:nvPr/>
            </p:nvSpPr>
            <p:spPr>
              <a:xfrm rot="2828571">
                <a:off x="2617428" y="814146"/>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79" name="椭圆 178"/>
              <p:cNvSpPr/>
              <p:nvPr/>
            </p:nvSpPr>
            <p:spPr>
              <a:xfrm rot="7971428">
                <a:off x="2617428" y="814146"/>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80" name="椭圆 179"/>
              <p:cNvSpPr/>
              <p:nvPr/>
            </p:nvSpPr>
            <p:spPr>
              <a:xfrm rot="9000000">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81" name="椭圆 180"/>
              <p:cNvSpPr/>
              <p:nvPr/>
            </p:nvSpPr>
            <p:spPr>
              <a:xfrm rot="12085714">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82" name="椭圆 181"/>
              <p:cNvSpPr/>
              <p:nvPr/>
            </p:nvSpPr>
            <p:spPr>
              <a:xfrm rot="13114285">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83" name="椭圆 182"/>
              <p:cNvSpPr/>
              <p:nvPr/>
            </p:nvSpPr>
            <p:spPr>
              <a:xfrm rot="14142856">
                <a:off x="2617428" y="814146"/>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nvGrpSpPr>
              <p:cNvPr id="8217" name="组合 183"/>
              <p:cNvGrpSpPr/>
              <p:nvPr/>
            </p:nvGrpSpPr>
            <p:grpSpPr>
              <a:xfrm>
                <a:off x="2084209" y="814147"/>
                <a:ext cx="4173518" cy="4173518"/>
                <a:chOff x="2084209" y="814147"/>
                <a:chExt cx="4173518" cy="4173518"/>
              </a:xfrm>
            </p:grpSpPr>
            <p:sp>
              <p:nvSpPr>
                <p:cNvPr id="185" name="椭圆 184"/>
                <p:cNvSpPr/>
                <p:nvPr/>
              </p:nvSpPr>
              <p:spPr>
                <a:xfrm rot="-5400000">
                  <a:off x="2617428" y="814146"/>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86" name="椭圆 185"/>
                <p:cNvSpPr/>
                <p:nvPr/>
              </p:nvSpPr>
              <p:spPr>
                <a:xfrm rot="-4371429">
                  <a:off x="2617428" y="814146"/>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87" name="椭圆 186"/>
                <p:cNvSpPr/>
                <p:nvPr/>
              </p:nvSpPr>
              <p:spPr>
                <a:xfrm rot="-257143">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88" name="椭圆 187"/>
                <p:cNvSpPr/>
                <p:nvPr/>
              </p:nvSpPr>
              <p:spPr>
                <a:xfrm rot="771428">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89" name="椭圆 188"/>
                <p:cNvSpPr/>
                <p:nvPr/>
              </p:nvSpPr>
              <p:spPr>
                <a:xfrm rot="3857142">
                  <a:off x="2617428" y="814146"/>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90" name="椭圆 189"/>
                <p:cNvSpPr/>
                <p:nvPr/>
              </p:nvSpPr>
              <p:spPr>
                <a:xfrm rot="4885714">
                  <a:off x="2617428" y="814146"/>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91" name="椭圆 190"/>
                <p:cNvSpPr/>
                <p:nvPr/>
              </p:nvSpPr>
              <p:spPr>
                <a:xfrm rot="5914286">
                  <a:off x="2617428" y="814146"/>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92" name="椭圆 191"/>
                <p:cNvSpPr/>
                <p:nvPr/>
              </p:nvSpPr>
              <p:spPr>
                <a:xfrm rot="6942857">
                  <a:off x="2617428" y="814146"/>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93" name="椭圆 192"/>
                <p:cNvSpPr/>
                <p:nvPr/>
              </p:nvSpPr>
              <p:spPr>
                <a:xfrm rot="10028571">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94" name="椭圆 193"/>
                <p:cNvSpPr/>
                <p:nvPr/>
              </p:nvSpPr>
              <p:spPr>
                <a:xfrm rot="11057142">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95" name="椭圆 194"/>
                <p:cNvSpPr/>
                <p:nvPr/>
              </p:nvSpPr>
              <p:spPr>
                <a:xfrm rot="15171427">
                  <a:off x="2617428" y="814146"/>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grpSp>
      </p:grpSp>
      <p:grpSp>
        <p:nvGrpSpPr>
          <p:cNvPr id="5" name="组合 196"/>
          <p:cNvGrpSpPr/>
          <p:nvPr/>
        </p:nvGrpSpPr>
        <p:grpSpPr>
          <a:xfrm>
            <a:off x="4685665" y="1833245"/>
            <a:ext cx="646113" cy="647700"/>
            <a:chOff x="753978" y="1996508"/>
            <a:chExt cx="647250" cy="647250"/>
          </a:xfrm>
        </p:grpSpPr>
        <p:sp>
          <p:nvSpPr>
            <p:cNvPr id="8230" name="文本框 197"/>
            <p:cNvSpPr txBox="1"/>
            <p:nvPr/>
          </p:nvSpPr>
          <p:spPr>
            <a:xfrm>
              <a:off x="909161" y="2067694"/>
              <a:ext cx="336884" cy="521607"/>
            </a:xfrm>
            <a:prstGeom prst="rect">
              <a:avLst/>
            </a:prstGeom>
            <a:noFill/>
            <a:ln w="9525">
              <a:noFill/>
            </a:ln>
          </p:spPr>
          <p:txBody>
            <a:bodyPr anchor="t">
              <a:spAutoFit/>
            </a:bodyPr>
            <a:p>
              <a:pPr algn="ctr" eaLnBrk="0" hangingPunct="0"/>
              <a:r>
                <a:rPr lang="de-DE" altLang="en-US" sz="2800" dirty="0">
                  <a:solidFill>
                    <a:schemeClr val="bg1"/>
                  </a:solidFill>
                  <a:latin typeface="Calibri" panose="020F0502020204030204" pitchFamily="34" charset="0"/>
                  <a:ea typeface="Microsoft YaHei" panose="020B0503020204020204" pitchFamily="34" charset="-122"/>
                  <a:cs typeface="Arial" panose="020B0604020202020204" pitchFamily="34" charset="0"/>
                </a:rPr>
                <a:t>B</a:t>
              </a:r>
              <a:endParaRPr lang="de-DE" altLang="en-US" sz="2800" dirty="0">
                <a:solidFill>
                  <a:schemeClr val="bg1"/>
                </a:solidFill>
                <a:latin typeface="Calibri" panose="020F0502020204030204" pitchFamily="34" charset="0"/>
                <a:ea typeface="Microsoft YaHei" panose="020B0503020204020204" pitchFamily="34" charset="-122"/>
                <a:cs typeface="Arial" panose="020B0604020202020204" pitchFamily="34" charset="0"/>
              </a:endParaRPr>
            </a:p>
          </p:txBody>
        </p:sp>
        <p:grpSp>
          <p:nvGrpSpPr>
            <p:cNvPr id="8231" name="组合 198"/>
            <p:cNvGrpSpPr/>
            <p:nvPr/>
          </p:nvGrpSpPr>
          <p:grpSpPr>
            <a:xfrm>
              <a:off x="753978" y="1996508"/>
              <a:ext cx="647250" cy="647250"/>
              <a:chOff x="2084209" y="814147"/>
              <a:chExt cx="4173518" cy="4173518"/>
            </a:xfrm>
          </p:grpSpPr>
          <p:sp>
            <p:nvSpPr>
              <p:cNvPr id="200" name="椭圆 199"/>
              <p:cNvSpPr/>
              <p:nvPr/>
            </p:nvSpPr>
            <p:spPr>
              <a:xfrm rot="9211764">
                <a:off x="2617434" y="814147"/>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01" name="椭圆 200"/>
              <p:cNvSpPr/>
              <p:nvPr/>
            </p:nvSpPr>
            <p:spPr>
              <a:xfrm rot="-3342857">
                <a:off x="2616131" y="814144"/>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02" name="椭圆 201"/>
              <p:cNvSpPr/>
              <p:nvPr/>
            </p:nvSpPr>
            <p:spPr>
              <a:xfrm rot="-2314286">
                <a:off x="2617434" y="814147"/>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03" name="椭圆 202"/>
              <p:cNvSpPr/>
              <p:nvPr/>
            </p:nvSpPr>
            <p:spPr>
              <a:xfrm rot="-1285714">
                <a:off x="2617434" y="814147"/>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04" name="椭圆 203"/>
              <p:cNvSpPr/>
              <p:nvPr/>
            </p:nvSpPr>
            <p:spPr>
              <a:xfrm rot="1800000">
                <a:off x="2617434" y="814147"/>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05" name="椭圆 204"/>
              <p:cNvSpPr/>
              <p:nvPr/>
            </p:nvSpPr>
            <p:spPr>
              <a:xfrm rot="2828571">
                <a:off x="2616131" y="814144"/>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06" name="椭圆 205"/>
              <p:cNvSpPr/>
              <p:nvPr/>
            </p:nvSpPr>
            <p:spPr>
              <a:xfrm rot="7971428">
                <a:off x="2616131" y="814144"/>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07" name="椭圆 206"/>
              <p:cNvSpPr/>
              <p:nvPr/>
            </p:nvSpPr>
            <p:spPr>
              <a:xfrm rot="9000000">
                <a:off x="2617434" y="814147"/>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08" name="椭圆 207"/>
              <p:cNvSpPr/>
              <p:nvPr/>
            </p:nvSpPr>
            <p:spPr>
              <a:xfrm rot="12085714">
                <a:off x="2617434" y="814147"/>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09" name="椭圆 208"/>
              <p:cNvSpPr/>
              <p:nvPr/>
            </p:nvSpPr>
            <p:spPr>
              <a:xfrm rot="13114285">
                <a:off x="2617434" y="814147"/>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10" name="椭圆 209"/>
              <p:cNvSpPr/>
              <p:nvPr/>
            </p:nvSpPr>
            <p:spPr>
              <a:xfrm rot="14142856">
                <a:off x="2616131" y="814144"/>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nvGrpSpPr>
              <p:cNvPr id="8243" name="组合 210"/>
              <p:cNvGrpSpPr/>
              <p:nvPr/>
            </p:nvGrpSpPr>
            <p:grpSpPr>
              <a:xfrm>
                <a:off x="2084209" y="814147"/>
                <a:ext cx="4173518" cy="4173518"/>
                <a:chOff x="2084209" y="814147"/>
                <a:chExt cx="4173518" cy="4173518"/>
              </a:xfrm>
            </p:grpSpPr>
            <p:sp>
              <p:nvSpPr>
                <p:cNvPr id="212" name="椭圆 211"/>
                <p:cNvSpPr/>
                <p:nvPr/>
              </p:nvSpPr>
              <p:spPr>
                <a:xfrm rot="-5400000">
                  <a:off x="2616131" y="814144"/>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13" name="椭圆 212"/>
                <p:cNvSpPr/>
                <p:nvPr/>
              </p:nvSpPr>
              <p:spPr>
                <a:xfrm rot="-4371429">
                  <a:off x="2616131" y="814144"/>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14" name="椭圆 213"/>
                <p:cNvSpPr/>
                <p:nvPr/>
              </p:nvSpPr>
              <p:spPr>
                <a:xfrm rot="-257143">
                  <a:off x="2617434" y="814147"/>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15" name="椭圆 214"/>
                <p:cNvSpPr/>
                <p:nvPr/>
              </p:nvSpPr>
              <p:spPr>
                <a:xfrm rot="771428">
                  <a:off x="2617434" y="814147"/>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16" name="椭圆 215"/>
                <p:cNvSpPr/>
                <p:nvPr/>
              </p:nvSpPr>
              <p:spPr>
                <a:xfrm rot="3857142">
                  <a:off x="2616131" y="814144"/>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17" name="椭圆 216"/>
                <p:cNvSpPr/>
                <p:nvPr/>
              </p:nvSpPr>
              <p:spPr>
                <a:xfrm rot="4885714">
                  <a:off x="2616131" y="814144"/>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18" name="椭圆 217"/>
                <p:cNvSpPr/>
                <p:nvPr/>
              </p:nvSpPr>
              <p:spPr>
                <a:xfrm rot="5914286">
                  <a:off x="2616131" y="814144"/>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19" name="椭圆 218"/>
                <p:cNvSpPr/>
                <p:nvPr/>
              </p:nvSpPr>
              <p:spPr>
                <a:xfrm rot="6942857">
                  <a:off x="2616131" y="814144"/>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20" name="椭圆 219"/>
                <p:cNvSpPr/>
                <p:nvPr/>
              </p:nvSpPr>
              <p:spPr>
                <a:xfrm rot="10028571">
                  <a:off x="2617434" y="814147"/>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21" name="椭圆 220"/>
                <p:cNvSpPr/>
                <p:nvPr/>
              </p:nvSpPr>
              <p:spPr>
                <a:xfrm rot="11057142">
                  <a:off x="2617434" y="814147"/>
                  <a:ext cx="31070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22" name="椭圆 221"/>
                <p:cNvSpPr/>
                <p:nvPr/>
              </p:nvSpPr>
              <p:spPr>
                <a:xfrm rot="15171427">
                  <a:off x="2616131" y="814144"/>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grpSp>
      </p:grpSp>
      <p:grpSp>
        <p:nvGrpSpPr>
          <p:cNvPr id="3" name="组合 23"/>
          <p:cNvGrpSpPr>
            <a:grpSpLocks noChangeAspect="1"/>
          </p:cNvGrpSpPr>
          <p:nvPr/>
        </p:nvGrpSpPr>
        <p:grpSpPr>
          <a:xfrm>
            <a:off x="323850" y="323850"/>
            <a:ext cx="431800" cy="431800"/>
            <a:chOff x="753978" y="1996508"/>
            <a:chExt cx="647250" cy="647250"/>
          </a:xfrm>
        </p:grpSpPr>
        <p:sp>
          <p:nvSpPr>
            <p:cNvPr id="17414" name="文本框 24"/>
            <p:cNvSpPr txBox="1"/>
            <p:nvPr/>
          </p:nvSpPr>
          <p:spPr>
            <a:xfrm>
              <a:off x="896440" y="2050031"/>
              <a:ext cx="336885" cy="553359"/>
            </a:xfrm>
            <a:prstGeom prst="rect">
              <a:avLst/>
            </a:prstGeom>
            <a:noFill/>
            <a:ln w="9525">
              <a:noFill/>
            </a:ln>
          </p:spPr>
          <p:txBody>
            <a:bodyPr anchor="t">
              <a:spAutoFit/>
            </a:bodyPr>
            <a:p>
              <a:pPr algn="ctr" eaLnBrk="0" hangingPunct="0"/>
              <a:r>
                <a:rPr lang="en-US" altLang="zh-CN" dirty="0">
                  <a:solidFill>
                    <a:schemeClr val="bg1"/>
                  </a:solidFill>
                  <a:latin typeface="Arial" panose="020B0604020202020204" pitchFamily="34" charset="0"/>
                  <a:ea typeface="Microsoft YaHei" panose="020B0503020204020204" pitchFamily="34" charset="-122"/>
                  <a:cs typeface="Arial" panose="020B0604020202020204" pitchFamily="34" charset="0"/>
                </a:rPr>
                <a:t>1</a:t>
              </a:r>
              <a:endParaRPr lang="zh-CN" altLang="en-US" dirty="0">
                <a:solidFill>
                  <a:schemeClr val="bg1"/>
                </a:solidFill>
                <a:latin typeface="Arial" panose="020B0604020202020204" pitchFamily="34" charset="0"/>
                <a:ea typeface="Arial" panose="020B0604020202020204" pitchFamily="34" charset="0"/>
              </a:endParaRPr>
            </a:p>
          </p:txBody>
        </p:sp>
        <p:grpSp>
          <p:nvGrpSpPr>
            <p:cNvPr id="17415" name="组合 25"/>
            <p:cNvGrpSpPr/>
            <p:nvPr/>
          </p:nvGrpSpPr>
          <p:grpSpPr>
            <a:xfrm>
              <a:off x="753978" y="1996508"/>
              <a:ext cx="647250" cy="647250"/>
              <a:chOff x="2084209" y="814147"/>
              <a:chExt cx="4173518" cy="4173518"/>
            </a:xfrm>
          </p:grpSpPr>
          <p:sp>
            <p:nvSpPr>
              <p:cNvPr id="27" name="椭圆 26"/>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28" name="椭圆 27"/>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29" name="椭圆 28"/>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0" name="椭圆 29"/>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1" name="椭圆 30"/>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2" name="椭圆 31"/>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3" name="椭圆 32"/>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4" name="椭圆 33"/>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5" name="椭圆 34"/>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6" name="椭圆 35"/>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7" name="椭圆 36"/>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17427" name="组合 37"/>
              <p:cNvGrpSpPr/>
              <p:nvPr/>
            </p:nvGrpSpPr>
            <p:grpSpPr>
              <a:xfrm>
                <a:off x="2084209" y="814147"/>
                <a:ext cx="4173518" cy="4173518"/>
                <a:chOff x="2084209" y="814147"/>
                <a:chExt cx="4173518" cy="4173518"/>
              </a:xfrm>
            </p:grpSpPr>
            <p:sp>
              <p:nvSpPr>
                <p:cNvPr id="39" name="椭圆 38"/>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2" name="椭圆 41"/>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3" name="椭圆 42"/>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4" name="椭圆 43"/>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5" name="椭圆 44"/>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6" name="椭圆 45"/>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7" name="椭圆 46"/>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8" name="椭圆 47"/>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9" name="椭圆 48"/>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0" name="椭圆 49"/>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1" name="椭圆 50"/>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23" name="文本框 22"/>
          <p:cNvSpPr txBox="1"/>
          <p:nvPr/>
        </p:nvSpPr>
        <p:spPr>
          <a:xfrm>
            <a:off x="827405" y="355600"/>
            <a:ext cx="299783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Was sind Simple Features?</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sp>
        <p:nvSpPr>
          <p:cNvPr id="4" name="TextBox 61"/>
          <p:cNvSpPr txBox="1"/>
          <p:nvPr/>
        </p:nvSpPr>
        <p:spPr>
          <a:xfrm>
            <a:off x="1270" y="728980"/>
            <a:ext cx="9143365" cy="887730"/>
          </a:xfrm>
          <a:prstGeom prst="rect">
            <a:avLst/>
          </a:prstGeom>
          <a:noFill/>
          <a:ln w="9525">
            <a:noFill/>
          </a:ln>
        </p:spPr>
        <p:txBody>
          <a:bodyPr wrap="square" lIns="57934" tIns="28967" rIns="57934" bIns="28967" anchor="t">
            <a:spAutoFit/>
          </a:bodyPr>
          <a:p>
            <a:pPr algn="ctr" eaLnBrk="0" hangingPunct="0">
              <a:lnSpc>
                <a:spcPct val="100000"/>
              </a:lnSpc>
              <a:spcAft>
                <a:spcPts val="600"/>
              </a:spcAft>
            </a:pPr>
            <a:r>
              <a:rPr lang="de-DE" altLang="en-US" sz="1800" dirty="0">
                <a:solidFill>
                  <a:schemeClr val="bg1"/>
                </a:solidFill>
                <a:latin typeface="Calibri Light" panose="020F0302020204030204" charset="0"/>
                <a:ea typeface="Microsoft YaHei" panose="020B0503020204020204" pitchFamily="34" charset="-122"/>
                <a:cs typeface="Calibri Light" panose="020F0302020204030204" charset="0"/>
              </a:rPr>
              <a:t>Feature = </a:t>
            </a:r>
            <a:endParaRPr lang="de-DE" altLang="en-US" sz="1800" dirty="0">
              <a:solidFill>
                <a:schemeClr val="bg1"/>
              </a:solidFill>
              <a:latin typeface="Calibri Light" panose="020F0302020204030204" charset="0"/>
              <a:ea typeface="Microsoft YaHei" panose="020B0503020204020204" pitchFamily="34" charset="-122"/>
              <a:cs typeface="Calibri Light" panose="020F0302020204030204" charset="0"/>
            </a:endParaRPr>
          </a:p>
          <a:p>
            <a:pPr algn="ctr" eaLnBrk="0" hangingPunct="0">
              <a:lnSpc>
                <a:spcPct val="100000"/>
              </a:lnSpc>
              <a:spcAft>
                <a:spcPts val="600"/>
              </a:spcAft>
            </a:pPr>
            <a:r>
              <a:rPr lang="de-DE" altLang="en-US" sz="1800" dirty="0">
                <a:solidFill>
                  <a:schemeClr val="bg1"/>
                </a:solidFill>
                <a:latin typeface="Calibri Light" panose="020F0302020204030204" charset="0"/>
                <a:ea typeface="Microsoft YaHei" panose="020B0503020204020204" pitchFamily="34" charset="-122"/>
                <a:cs typeface="Calibri Light" panose="020F0302020204030204" charset="0"/>
              </a:rPr>
              <a:t>Abstraktion von Objekten der realen Welt in digitale (Vektor-)daten</a:t>
            </a:r>
            <a:endParaRPr lang="de-DE" altLang="en-US" sz="1800" dirty="0">
              <a:solidFill>
                <a:schemeClr val="bg1"/>
              </a:solidFill>
              <a:latin typeface="Calibri Light" panose="020F0302020204030204" charset="0"/>
              <a:ea typeface="Microsoft YaHei" panose="020B0503020204020204" pitchFamily="34" charset="-122"/>
              <a:cs typeface="Calibri Light" panose="020F0302020204030204" charset="0"/>
            </a:endParaRPr>
          </a:p>
          <a:p>
            <a:pPr algn="ctr" eaLnBrk="0" hangingPunct="0">
              <a:lnSpc>
                <a:spcPct val="100000"/>
              </a:lnSpc>
              <a:spcAft>
                <a:spcPts val="600"/>
              </a:spcAft>
            </a:pPr>
            <a:r>
              <a:rPr lang="de-DE" altLang="en-US" sz="800" dirty="0">
                <a:solidFill>
                  <a:schemeClr val="bg1"/>
                </a:solidFill>
                <a:latin typeface="Calibri Light" panose="020F0302020204030204" charset="0"/>
                <a:ea typeface="Microsoft YaHei" panose="020B0503020204020204" pitchFamily="34" charset="-122"/>
                <a:cs typeface="Calibri Light" panose="020F0302020204030204" charset="0"/>
              </a:rPr>
              <a:t>näher beschrieben in ISO 19107 des OpenGIS® Implementation Standard for Geographic information (OGC 2010 &amp; 2011)</a:t>
            </a:r>
            <a:endParaRPr lang="de-DE" altLang="en-US" sz="8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pic>
        <p:nvPicPr>
          <p:cNvPr id="6" name="Picture 5" descr="point"/>
          <p:cNvPicPr>
            <a:picLocks noChangeAspect="1"/>
          </p:cNvPicPr>
          <p:nvPr/>
        </p:nvPicPr>
        <p:blipFill>
          <a:blip r:embed="rId2"/>
          <a:stretch>
            <a:fillRect/>
          </a:stretch>
        </p:blipFill>
        <p:spPr>
          <a:xfrm>
            <a:off x="1461770" y="2188845"/>
            <a:ext cx="951865" cy="1017270"/>
          </a:xfrm>
          <a:prstGeom prst="rect">
            <a:avLst/>
          </a:prstGeom>
        </p:spPr>
      </p:pic>
      <p:pic>
        <p:nvPicPr>
          <p:cNvPr id="9" name="Picture 8" descr="curve1"/>
          <p:cNvPicPr>
            <a:picLocks noChangeAspect="1"/>
          </p:cNvPicPr>
          <p:nvPr/>
        </p:nvPicPr>
        <p:blipFill>
          <a:blip r:embed="rId3"/>
          <a:stretch>
            <a:fillRect/>
          </a:stretch>
        </p:blipFill>
        <p:spPr>
          <a:xfrm>
            <a:off x="5501640" y="2211705"/>
            <a:ext cx="644525" cy="1051560"/>
          </a:xfrm>
          <a:prstGeom prst="rect">
            <a:avLst/>
          </a:prstGeom>
        </p:spPr>
      </p:pic>
      <p:pic>
        <p:nvPicPr>
          <p:cNvPr id="12" name="Picture 11" descr="D:\UniHeidelberg\Kurse\FS2\Geodatenbanken\referat\pics\point_geom.pngpoint_geom"/>
          <p:cNvPicPr>
            <a:picLocks noChangeAspect="1"/>
          </p:cNvPicPr>
          <p:nvPr/>
        </p:nvPicPr>
        <p:blipFill>
          <a:blip r:embed="rId4"/>
          <a:srcRect/>
          <a:stretch>
            <a:fillRect/>
          </a:stretch>
        </p:blipFill>
        <p:spPr>
          <a:xfrm>
            <a:off x="2542540" y="2183130"/>
            <a:ext cx="1007745" cy="1022985"/>
          </a:xfrm>
          <a:prstGeom prst="rect">
            <a:avLst/>
          </a:prstGeom>
        </p:spPr>
      </p:pic>
      <p:pic>
        <p:nvPicPr>
          <p:cNvPr id="13" name="Picture 12" descr="D:\UniHeidelberg\Kurse\FS2\Geodatenbanken\referat\pics\curve_geom.pngcurve_geom"/>
          <p:cNvPicPr>
            <a:picLocks noChangeAspect="1"/>
          </p:cNvPicPr>
          <p:nvPr/>
        </p:nvPicPr>
        <p:blipFill>
          <a:blip r:embed="rId5"/>
          <a:srcRect/>
          <a:stretch>
            <a:fillRect/>
          </a:stretch>
        </p:blipFill>
        <p:spPr>
          <a:xfrm>
            <a:off x="6293485" y="2211705"/>
            <a:ext cx="1104265" cy="1056005"/>
          </a:xfrm>
          <a:prstGeom prst="rect">
            <a:avLst/>
          </a:prstGeom>
        </p:spPr>
      </p:pic>
      <p:sp>
        <p:nvSpPr>
          <p:cNvPr id="14" name="Text Box 13"/>
          <p:cNvSpPr txBox="1"/>
          <p:nvPr/>
        </p:nvSpPr>
        <p:spPr>
          <a:xfrm rot="16200000">
            <a:off x="7150735" y="1858010"/>
            <a:ext cx="3773170" cy="213995"/>
          </a:xfrm>
          <a:prstGeom prst="rect">
            <a:avLst/>
          </a:prstGeom>
          <a:noFill/>
        </p:spPr>
        <p:txBody>
          <a:bodyPr wrap="square" rtlCol="0">
            <a:spAutoFit/>
          </a:bodyPr>
          <a:p>
            <a:r>
              <a:rPr lang="de-DE" altLang="en-US" sz="800">
                <a:solidFill>
                  <a:schemeClr val="bg1"/>
                </a:solidFill>
                <a:latin typeface="Calibri" panose="020F0502020204030204" pitchFamily="34" charset="0"/>
              </a:rPr>
              <a:t>Quelle der Abbildungen: Alexandrov 2007; OGC 2011, S. 21-28; Stolze 2003, S. 251</a:t>
            </a:r>
            <a:endParaRPr lang="de-DE" altLang="en-US" sz="800">
              <a:solidFill>
                <a:schemeClr val="bg1"/>
              </a:solidFill>
              <a:latin typeface="Calibri" panose="020F0502020204030204" pitchFamily="34" charset="0"/>
            </a:endParaRPr>
          </a:p>
        </p:txBody>
      </p:sp>
      <p:sp>
        <p:nvSpPr>
          <p:cNvPr id="10" name="矩形 165"/>
          <p:cNvSpPr/>
          <p:nvPr/>
        </p:nvSpPr>
        <p:spPr>
          <a:xfrm>
            <a:off x="1343025" y="3469005"/>
            <a:ext cx="1731010" cy="398780"/>
          </a:xfrm>
          <a:prstGeom prst="rect">
            <a:avLst/>
          </a:prstGeom>
        </p:spPr>
        <p:txBody>
          <a:bodyPr wrap="none">
            <a:spAutoFit/>
          </a:bodyPr>
          <a:p>
            <a:pPr marL="0" marR="0" lvl="0" indent="0" algn="l" defTabSz="914400" rtl="0" eaLnBrk="0" fontAlgn="base" latinLnBrk="0" hangingPunct="0">
              <a:lnSpc>
                <a:spcPct val="100000"/>
              </a:lnSpc>
              <a:spcBef>
                <a:spcPct val="0"/>
              </a:spcBef>
              <a:spcAft>
                <a:spcPct val="0"/>
              </a:spcAft>
              <a:buClrTx/>
              <a:buSzTx/>
              <a:buFontTx/>
              <a:buNone/>
              <a:defRPr/>
            </a:pPr>
            <a:r>
              <a:rPr kumimoji="0" lang="de-DE" altLang="en-US" sz="2000" b="0" i="0" u="none" strike="noStrike" kern="100" cap="none" spc="0" normalizeH="0" baseline="0" noProof="0" dirty="0">
                <a:ln>
                  <a:noFill/>
                </a:ln>
                <a:solidFill>
                  <a:schemeClr val="bg1"/>
                </a:solidFill>
                <a:effectLst/>
                <a:uLnTx/>
                <a:uFillTx/>
                <a:latin typeface="Calibri" panose="020F0502020204030204" pitchFamily="34" charset="0"/>
                <a:ea typeface="Arial" panose="020B0604020202020204" pitchFamily="34" charset="0"/>
                <a:cs typeface="Arial" panose="020B0604020202020204" pitchFamily="34" charset="0"/>
                <a:sym typeface="+mn-ea"/>
              </a:rPr>
              <a:t>2 Dimensionen</a:t>
            </a:r>
            <a:endParaRPr kumimoji="0" lang="de-DE" altLang="en-US" sz="2000" b="0" i="0" u="none" strike="noStrike" kern="100" cap="none" spc="0" normalizeH="0" baseline="0" noProof="0" dirty="0">
              <a:ln>
                <a:noFill/>
              </a:ln>
              <a:solidFill>
                <a:schemeClr val="bg1"/>
              </a:solidFill>
              <a:effectLst/>
              <a:uLnTx/>
              <a:uFillTx/>
              <a:latin typeface="Calibri" panose="020F0502020204030204" pitchFamily="34" charset="0"/>
              <a:ea typeface="Arial" panose="020B0604020202020204" pitchFamily="34" charset="0"/>
              <a:cs typeface="Arial" panose="020B0604020202020204" pitchFamily="34" charset="0"/>
              <a:sym typeface="+mn-ea"/>
            </a:endParaRPr>
          </a:p>
        </p:txBody>
      </p:sp>
      <p:grpSp>
        <p:nvGrpSpPr>
          <p:cNvPr id="16" name="组合 222"/>
          <p:cNvGrpSpPr/>
          <p:nvPr/>
        </p:nvGrpSpPr>
        <p:grpSpPr>
          <a:xfrm>
            <a:off x="536575" y="3499168"/>
            <a:ext cx="647700" cy="647700"/>
            <a:chOff x="753978" y="1996508"/>
            <a:chExt cx="647250" cy="647250"/>
          </a:xfrm>
        </p:grpSpPr>
        <p:sp>
          <p:nvSpPr>
            <p:cNvPr id="17" name="文本框 223"/>
            <p:cNvSpPr txBox="1"/>
            <p:nvPr/>
          </p:nvSpPr>
          <p:spPr>
            <a:xfrm>
              <a:off x="909161" y="2067694"/>
              <a:ext cx="336884" cy="521607"/>
            </a:xfrm>
            <a:prstGeom prst="rect">
              <a:avLst/>
            </a:prstGeom>
            <a:noFill/>
            <a:ln w="9525">
              <a:noFill/>
            </a:ln>
          </p:spPr>
          <p:txBody>
            <a:bodyPr anchor="t">
              <a:spAutoFit/>
            </a:bodyPr>
            <a:p>
              <a:pPr algn="ctr" eaLnBrk="0" hangingPunct="0"/>
              <a:r>
                <a:rPr lang="de-DE" altLang="en-US" sz="2800" dirty="0">
                  <a:solidFill>
                    <a:schemeClr val="bg1"/>
                  </a:solidFill>
                  <a:latin typeface="Calibri" panose="020F0502020204030204" pitchFamily="34" charset="0"/>
                  <a:ea typeface="Microsoft YaHei" panose="020B0503020204020204" pitchFamily="34" charset="-122"/>
                  <a:cs typeface="Arial" panose="020B0604020202020204" pitchFamily="34" charset="0"/>
                </a:rPr>
                <a:t>C</a:t>
              </a:r>
              <a:endParaRPr lang="de-DE" altLang="en-US" sz="2800" dirty="0">
                <a:solidFill>
                  <a:schemeClr val="bg1"/>
                </a:solidFill>
                <a:latin typeface="Calibri" panose="020F0502020204030204" pitchFamily="34" charset="0"/>
                <a:ea typeface="Microsoft YaHei" panose="020B0503020204020204" pitchFamily="34" charset="-122"/>
                <a:cs typeface="Arial" panose="020B0604020202020204" pitchFamily="34" charset="0"/>
              </a:endParaRPr>
            </a:p>
          </p:txBody>
        </p:sp>
        <p:grpSp>
          <p:nvGrpSpPr>
            <p:cNvPr id="18" name="组合 224"/>
            <p:cNvGrpSpPr/>
            <p:nvPr/>
          </p:nvGrpSpPr>
          <p:grpSpPr>
            <a:xfrm>
              <a:off x="753978" y="1996508"/>
              <a:ext cx="647250" cy="647250"/>
              <a:chOff x="2084209" y="814147"/>
              <a:chExt cx="4173518" cy="4173518"/>
            </a:xfrm>
          </p:grpSpPr>
          <p:sp>
            <p:nvSpPr>
              <p:cNvPr id="19" name="椭圆 225"/>
              <p:cNvSpPr/>
              <p:nvPr/>
            </p:nvSpPr>
            <p:spPr>
              <a:xfrm rot="9211764">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0" name="椭圆 226"/>
              <p:cNvSpPr/>
              <p:nvPr/>
            </p:nvSpPr>
            <p:spPr>
              <a:xfrm rot="-3342857">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1" name="椭圆 227"/>
              <p:cNvSpPr/>
              <p:nvPr/>
            </p:nvSpPr>
            <p:spPr>
              <a:xfrm rot="-2314286">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2" name="椭圆 228"/>
              <p:cNvSpPr/>
              <p:nvPr/>
            </p:nvSpPr>
            <p:spPr>
              <a:xfrm rot="-1285714">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4" name="椭圆 229"/>
              <p:cNvSpPr/>
              <p:nvPr/>
            </p:nvSpPr>
            <p:spPr>
              <a:xfrm rot="1800000">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5" name="椭圆 230"/>
              <p:cNvSpPr/>
              <p:nvPr/>
            </p:nvSpPr>
            <p:spPr>
              <a:xfrm rot="2828571">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26" name="椭圆 231"/>
              <p:cNvSpPr/>
              <p:nvPr/>
            </p:nvSpPr>
            <p:spPr>
              <a:xfrm rot="7971428">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38" name="椭圆 232"/>
              <p:cNvSpPr/>
              <p:nvPr/>
            </p:nvSpPr>
            <p:spPr>
              <a:xfrm rot="9000000">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40" name="椭圆 233"/>
              <p:cNvSpPr/>
              <p:nvPr/>
            </p:nvSpPr>
            <p:spPr>
              <a:xfrm rot="12085714">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41" name="椭圆 234"/>
              <p:cNvSpPr/>
              <p:nvPr/>
            </p:nvSpPr>
            <p:spPr>
              <a:xfrm rot="13114285">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52" name="椭圆 235"/>
              <p:cNvSpPr/>
              <p:nvPr/>
            </p:nvSpPr>
            <p:spPr>
              <a:xfrm rot="14142856">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nvGrpSpPr>
              <p:cNvPr id="53" name="组合 236"/>
              <p:cNvGrpSpPr/>
              <p:nvPr/>
            </p:nvGrpSpPr>
            <p:grpSpPr>
              <a:xfrm>
                <a:off x="2084209" y="814147"/>
                <a:ext cx="4173518" cy="4173518"/>
                <a:chOff x="2084209" y="814147"/>
                <a:chExt cx="4173518" cy="4173518"/>
              </a:xfrm>
            </p:grpSpPr>
            <p:sp>
              <p:nvSpPr>
                <p:cNvPr id="54" name="椭圆 237"/>
                <p:cNvSpPr/>
                <p:nvPr/>
              </p:nvSpPr>
              <p:spPr>
                <a:xfrm rot="-5400000">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55" name="椭圆 238"/>
                <p:cNvSpPr/>
                <p:nvPr/>
              </p:nvSpPr>
              <p:spPr>
                <a:xfrm rot="-4371429">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56" name="椭圆 239"/>
                <p:cNvSpPr/>
                <p:nvPr/>
              </p:nvSpPr>
              <p:spPr>
                <a:xfrm rot="-257143">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57" name="椭圆 240"/>
                <p:cNvSpPr/>
                <p:nvPr/>
              </p:nvSpPr>
              <p:spPr>
                <a:xfrm rot="771428">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58" name="椭圆 241"/>
                <p:cNvSpPr/>
                <p:nvPr/>
              </p:nvSpPr>
              <p:spPr>
                <a:xfrm rot="3857142">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59" name="椭圆 242"/>
                <p:cNvSpPr/>
                <p:nvPr/>
              </p:nvSpPr>
              <p:spPr>
                <a:xfrm rot="4885714">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60" name="椭圆 243"/>
                <p:cNvSpPr/>
                <p:nvPr/>
              </p:nvSpPr>
              <p:spPr>
                <a:xfrm rot="5914286">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61" name="椭圆 244"/>
                <p:cNvSpPr/>
                <p:nvPr/>
              </p:nvSpPr>
              <p:spPr>
                <a:xfrm rot="6942857">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62" name="椭圆 245"/>
                <p:cNvSpPr/>
                <p:nvPr/>
              </p:nvSpPr>
              <p:spPr>
                <a:xfrm rot="10028571">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63" name="椭圆 246"/>
                <p:cNvSpPr/>
                <p:nvPr/>
              </p:nvSpPr>
              <p:spPr>
                <a:xfrm rot="11057142">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64" name="椭圆 247"/>
                <p:cNvSpPr/>
                <p:nvPr/>
              </p:nvSpPr>
              <p:spPr>
                <a:xfrm rot="15171427">
                  <a:off x="2616128" y="814147"/>
                  <a:ext cx="3109680"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grpSp>
      </p:grpSp>
      <p:pic>
        <p:nvPicPr>
          <p:cNvPr id="91" name="Picture 90" descr="polygons"/>
          <p:cNvPicPr>
            <a:picLocks noChangeAspect="1"/>
          </p:cNvPicPr>
          <p:nvPr/>
        </p:nvPicPr>
        <p:blipFill>
          <a:blip r:embed="rId6"/>
          <a:stretch>
            <a:fillRect/>
          </a:stretch>
        </p:blipFill>
        <p:spPr>
          <a:xfrm>
            <a:off x="1430020" y="3867785"/>
            <a:ext cx="942975" cy="925195"/>
          </a:xfrm>
          <a:prstGeom prst="rect">
            <a:avLst/>
          </a:prstGeom>
        </p:spPr>
      </p:pic>
      <p:pic>
        <p:nvPicPr>
          <p:cNvPr id="93" name="Picture 92" descr="surface_geom"/>
          <p:cNvPicPr>
            <a:picLocks noChangeAspect="1"/>
          </p:cNvPicPr>
          <p:nvPr/>
        </p:nvPicPr>
        <p:blipFill>
          <a:blip r:embed="rId7"/>
          <a:stretch>
            <a:fillRect/>
          </a:stretch>
        </p:blipFill>
        <p:spPr>
          <a:xfrm>
            <a:off x="2627630" y="3851910"/>
            <a:ext cx="1344930" cy="970915"/>
          </a:xfrm>
          <a:prstGeom prst="rect">
            <a:avLst/>
          </a:prstGeom>
        </p:spPr>
      </p:pic>
      <p:pic>
        <p:nvPicPr>
          <p:cNvPr id="94" name="Picture 93" descr="polyhedron"/>
          <p:cNvPicPr>
            <a:picLocks noChangeAspect="1"/>
          </p:cNvPicPr>
          <p:nvPr/>
        </p:nvPicPr>
        <p:blipFill>
          <a:blip r:embed="rId8"/>
          <a:stretch>
            <a:fillRect/>
          </a:stretch>
        </p:blipFill>
        <p:spPr>
          <a:xfrm>
            <a:off x="5147945" y="3799205"/>
            <a:ext cx="1061720" cy="1061720"/>
          </a:xfrm>
          <a:prstGeom prst="rect">
            <a:avLst/>
          </a:prstGeom>
        </p:spPr>
      </p:pic>
      <p:pic>
        <p:nvPicPr>
          <p:cNvPr id="95" name="Picture 94" descr="polyhedron_geom"/>
          <p:cNvPicPr>
            <a:picLocks noChangeAspect="1"/>
          </p:cNvPicPr>
          <p:nvPr/>
        </p:nvPicPr>
        <p:blipFill>
          <a:blip r:embed="rId9"/>
          <a:stretch>
            <a:fillRect/>
          </a:stretch>
        </p:blipFill>
        <p:spPr>
          <a:xfrm>
            <a:off x="6293485" y="3867785"/>
            <a:ext cx="2682240" cy="963295"/>
          </a:xfrm>
          <a:prstGeom prst="rect">
            <a:avLst/>
          </a:prstGeom>
        </p:spPr>
      </p:pic>
      <p:pic>
        <p:nvPicPr>
          <p:cNvPr id="96" name="Picture 95" descr="curve3"/>
          <p:cNvPicPr>
            <a:picLocks noChangeAspect="1"/>
          </p:cNvPicPr>
          <p:nvPr/>
        </p:nvPicPr>
        <p:blipFill>
          <a:blip r:embed="rId10"/>
          <a:stretch>
            <a:fillRect/>
          </a:stretch>
        </p:blipFill>
        <p:spPr>
          <a:xfrm>
            <a:off x="5507990" y="3482340"/>
            <a:ext cx="2971800" cy="1345565"/>
          </a:xfrm>
          <a:prstGeom prst="rect">
            <a:avLst/>
          </a:prstGeom>
        </p:spPr>
      </p:pic>
      <p:grpSp>
        <p:nvGrpSpPr>
          <p:cNvPr id="101" name="Group 100"/>
          <p:cNvGrpSpPr/>
          <p:nvPr/>
        </p:nvGrpSpPr>
        <p:grpSpPr>
          <a:xfrm>
            <a:off x="7308850" y="2372995"/>
            <a:ext cx="1621790" cy="694690"/>
            <a:chOff x="11509" y="3510"/>
            <a:chExt cx="2554" cy="1094"/>
          </a:xfrm>
        </p:grpSpPr>
        <p:pic>
          <p:nvPicPr>
            <p:cNvPr id="99" name="Picture 98" descr="curve_geom2"/>
            <p:cNvPicPr>
              <a:picLocks noChangeAspect="1"/>
            </p:cNvPicPr>
            <p:nvPr/>
          </p:nvPicPr>
          <p:blipFill>
            <a:blip r:embed="rId11"/>
            <a:stretch>
              <a:fillRect/>
            </a:stretch>
          </p:blipFill>
          <p:spPr>
            <a:xfrm>
              <a:off x="12035" y="3510"/>
              <a:ext cx="2029" cy="1094"/>
            </a:xfrm>
            <a:prstGeom prst="rect">
              <a:avLst/>
            </a:prstGeom>
          </p:spPr>
        </p:pic>
        <p:sp>
          <p:nvSpPr>
            <p:cNvPr id="100" name="Left Arrow 99"/>
            <p:cNvSpPr/>
            <p:nvPr/>
          </p:nvSpPr>
          <p:spPr>
            <a:xfrm>
              <a:off x="11509" y="3861"/>
              <a:ext cx="526" cy="45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pic>
        <p:nvPicPr>
          <p:cNvPr id="102" name="Picture 101" descr="surface2"/>
          <p:cNvPicPr>
            <a:picLocks noChangeAspect="1"/>
          </p:cNvPicPr>
          <p:nvPr/>
        </p:nvPicPr>
        <p:blipFill>
          <a:blip r:embed="rId12"/>
          <a:stretch>
            <a:fillRect/>
          </a:stretch>
        </p:blipFill>
        <p:spPr>
          <a:xfrm>
            <a:off x="5003800" y="3875405"/>
            <a:ext cx="1899920" cy="952500"/>
          </a:xfrm>
          <a:prstGeom prst="rect">
            <a:avLst/>
          </a:prstGeom>
        </p:spPr>
      </p:pic>
      <p:pic>
        <p:nvPicPr>
          <p:cNvPr id="103" name="Picture 102" descr="polygon"/>
          <p:cNvPicPr>
            <a:picLocks noChangeAspect="1"/>
          </p:cNvPicPr>
          <p:nvPr/>
        </p:nvPicPr>
        <p:blipFill>
          <a:blip r:embed="rId13"/>
          <a:stretch>
            <a:fillRect/>
          </a:stretch>
        </p:blipFill>
        <p:spPr>
          <a:xfrm>
            <a:off x="2483485" y="3867785"/>
            <a:ext cx="2385695" cy="963295"/>
          </a:xfrm>
          <a:prstGeom prst="rect">
            <a:avLst/>
          </a:prstGeom>
        </p:spPr>
      </p:pic>
      <p:sp>
        <p:nvSpPr>
          <p:cNvPr id="8" name="Text Box 7"/>
          <p:cNvSpPr txBox="1"/>
          <p:nvPr/>
        </p:nvSpPr>
        <p:spPr>
          <a:xfrm>
            <a:off x="6903720" y="195580"/>
            <a:ext cx="1748155" cy="337185"/>
          </a:xfrm>
          <a:prstGeom prst="rect">
            <a:avLst/>
          </a:prstGeom>
          <a:noFill/>
        </p:spPr>
        <p:txBody>
          <a:bodyPr wrap="square" rtlCol="0">
            <a:spAutoFit/>
          </a:bodyPr>
          <a:p>
            <a:r>
              <a:rPr lang="de-DE" altLang="en-US" sz="1600">
                <a:solidFill>
                  <a:schemeClr val="bg1"/>
                </a:solidFill>
                <a:latin typeface="Calibri Light" panose="020F0302020204030204" charset="0"/>
                <a:cs typeface="Calibri Light" panose="020F0302020204030204" charset="0"/>
              </a:rPr>
              <a:t>→ OpenGIS SFA</a:t>
            </a:r>
            <a:endParaRPr lang="de-DE" altLang="en-US" sz="1600">
              <a:solidFill>
                <a:schemeClr val="bg1"/>
              </a:solidFill>
              <a:latin typeface="Calibri Light" panose="020F0302020204030204" charset="0"/>
              <a:cs typeface="Calibri Light" panose="020F0302020204030204" charset="0"/>
            </a:endParaRPr>
          </a:p>
        </p:txBody>
      </p:sp>
      <p:sp>
        <p:nvSpPr>
          <p:cNvPr id="11" name="矩形 165"/>
          <p:cNvSpPr/>
          <p:nvPr/>
        </p:nvSpPr>
        <p:spPr>
          <a:xfrm>
            <a:off x="1343025" y="3469005"/>
            <a:ext cx="2418715" cy="398780"/>
          </a:xfrm>
          <a:prstGeom prst="rect">
            <a:avLst/>
          </a:prstGeom>
        </p:spPr>
        <p:txBody>
          <a:bodyPr wrap="none">
            <a:spAutoFit/>
          </a:bodyPr>
          <a:p>
            <a:pPr marL="0" marR="0" lvl="0" indent="0" algn="l" defTabSz="914400" rtl="0" eaLnBrk="0" fontAlgn="base" latinLnBrk="0" hangingPunct="0">
              <a:lnSpc>
                <a:spcPct val="100000"/>
              </a:lnSpc>
              <a:spcBef>
                <a:spcPct val="0"/>
              </a:spcBef>
              <a:spcAft>
                <a:spcPct val="0"/>
              </a:spcAft>
              <a:buClrTx/>
              <a:buSzTx/>
              <a:buFontTx/>
              <a:buNone/>
              <a:defRPr/>
            </a:pPr>
            <a:r>
              <a:rPr kumimoji="0" lang="de-DE" altLang="en-US" sz="2000" b="0" i="0" u="none" strike="noStrike" kern="100" cap="none" spc="0" normalizeH="0" baseline="0" noProof="0" dirty="0">
                <a:ln>
                  <a:noFill/>
                </a:ln>
                <a:solidFill>
                  <a:schemeClr val="bg1"/>
                </a:solidFill>
                <a:effectLst/>
                <a:uLnTx/>
                <a:uFillTx/>
                <a:latin typeface="Calibri" panose="020F0502020204030204" pitchFamily="34" charset="0"/>
                <a:ea typeface="Arial" panose="020B0604020202020204" pitchFamily="34" charset="0"/>
                <a:cs typeface="Arial" panose="020B0604020202020204" pitchFamily="34" charset="0"/>
                <a:sym typeface="+mn-ea"/>
              </a:rPr>
              <a:t>2 (bis 3) Dimensionen</a:t>
            </a:r>
            <a:endParaRPr kumimoji="0" lang="de-DE" altLang="en-US" sz="2000" b="0" i="0" u="none" strike="noStrike" kern="100" cap="none" spc="0" normalizeH="0" baseline="0" noProof="0" dirty="0">
              <a:ln>
                <a:noFill/>
              </a:ln>
              <a:solidFill>
                <a:schemeClr val="bg1"/>
              </a:solidFill>
              <a:effectLst/>
              <a:uLnTx/>
              <a:uFillTx/>
              <a:latin typeface="Calibri" panose="020F0502020204030204" pitchFamily="34" charset="0"/>
              <a:ea typeface="Arial" panose="020B0604020202020204" pitchFamily="34" charset="0"/>
              <a:cs typeface="Arial" panose="020B0604020202020204" pitchFamily="34" charset="0"/>
              <a:sym typeface="+mn-ea"/>
            </a:endParaRPr>
          </a:p>
        </p:txBody>
      </p:sp>
      <p:sp>
        <p:nvSpPr>
          <p:cNvPr id="15" name="Text Box 14"/>
          <p:cNvSpPr txBox="1"/>
          <p:nvPr/>
        </p:nvSpPr>
        <p:spPr>
          <a:xfrm>
            <a:off x="8709660" y="4826000"/>
            <a:ext cx="254635"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000000"/>
                                          </p:val>
                                        </p:tav>
                                        <p:tav tm="100000">
                                          <p:val>
                                            <p:strVal val="#ppt_w"/>
                                          </p:val>
                                        </p:tav>
                                      </p:tavLst>
                                    </p:anim>
                                    <p:anim calcmode="lin" valueType="num">
                                      <p:cBhvr>
                                        <p:cTn id="8" dur="500" fill="hold"/>
                                        <p:tgtEl>
                                          <p:spTgt spid="3"/>
                                        </p:tgtEl>
                                        <p:attrNameLst>
                                          <p:attrName>ppt_h</p:attrName>
                                        </p:attrNameLst>
                                      </p:cBhvr>
                                      <p:tavLst>
                                        <p:tav tm="0">
                                          <p:val>
                                            <p:fltVal val="0.000000"/>
                                          </p:val>
                                        </p:tav>
                                        <p:tav tm="100000">
                                          <p:val>
                                            <p:strVal val="#ppt_h"/>
                                          </p:val>
                                        </p:tav>
                                      </p:tavLst>
                                    </p:anim>
                                    <p:anim calcmode="lin" valueType="num">
                                      <p:cBhvr>
                                        <p:cTn id="9" dur="500" fill="hold"/>
                                        <p:tgtEl>
                                          <p:spTgt spid="3"/>
                                        </p:tgtEl>
                                        <p:attrNameLst>
                                          <p:attrName>style.rotation</p:attrName>
                                        </p:attrNameLst>
                                      </p:cBhvr>
                                      <p:tavLst>
                                        <p:tav tm="0">
                                          <p:val>
                                            <p:fltVal val="360.000000"/>
                                          </p:val>
                                        </p:tav>
                                        <p:tav tm="100000">
                                          <p:val>
                                            <p:fltVal val="0.000000"/>
                                          </p:val>
                                        </p:tav>
                                      </p:tavLst>
                                    </p:anim>
                                    <p:animEffect transition="in" filter="fade">
                                      <p:cBhvr>
                                        <p:cTn id="10" dur="500"/>
                                        <p:tgtEl>
                                          <p:spTgt spid="3"/>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wipe(left)">
                                      <p:cBhvr>
                                        <p:cTn id="14" dur="500"/>
                                        <p:tgtEl>
                                          <p:spTgt spid="23"/>
                                        </p:tgtEl>
                                      </p:cBhvr>
                                    </p:animEffect>
                                  </p:childTnLst>
                                </p:cTn>
                              </p:par>
                            </p:childTnLst>
                          </p:cTn>
                        </p:par>
                        <p:par>
                          <p:cTn id="15" fill="hold">
                            <p:stCondLst>
                              <p:cond delay="1000"/>
                            </p:stCondLst>
                            <p:childTnLst>
                              <p:par>
                                <p:cTn id="16" presetID="12" presetClass="entr" presetSubtype="8"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p:tgtEl>
                                          <p:spTgt spid="4"/>
                                        </p:tgtEl>
                                        <p:attrNameLst>
                                          <p:attrName>ppt_x</p:attrName>
                                        </p:attrNameLst>
                                      </p:cBhvr>
                                      <p:tavLst>
                                        <p:tav tm="0">
                                          <p:val>
                                            <p:strVal val="#ppt_x-#ppt_w*1.125000"/>
                                          </p:val>
                                        </p:tav>
                                        <p:tav tm="100000">
                                          <p:val>
                                            <p:strVal val="#ppt_x"/>
                                          </p:val>
                                        </p:tav>
                                      </p:tavLst>
                                    </p:anim>
                                    <p:animEffect transition="in" filter="wipe(right)">
                                      <p:cBhvr>
                                        <p:cTn id="19" dur="500"/>
                                        <p:tgtEl>
                                          <p:spTgt spid="4"/>
                                        </p:tgtEl>
                                      </p:cBhvr>
                                    </p:animEffect>
                                  </p:childTnLst>
                                </p:cTn>
                              </p:par>
                            </p:childTnLst>
                          </p:cTn>
                        </p:par>
                        <p:par>
                          <p:cTn id="20" fill="hold">
                            <p:stCondLst>
                              <p:cond delay="1500"/>
                            </p:stCondLst>
                            <p:childTnLst>
                              <p:par>
                                <p:cTn id="21" presetID="1" presetClass="entr" presetSubtype="0" fill="hold" grpId="0" nodeType="afterEffect">
                                  <p:stCondLst>
                                    <p:cond delay="300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49" presetClass="entr" presetSubtype="0" decel="100000"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p:cTn id="27" dur="500" fill="hold"/>
                                        <p:tgtEl>
                                          <p:spTgt spid="2"/>
                                        </p:tgtEl>
                                        <p:attrNameLst>
                                          <p:attrName>ppt_w</p:attrName>
                                        </p:attrNameLst>
                                      </p:cBhvr>
                                      <p:tavLst>
                                        <p:tav tm="0">
                                          <p:val>
                                            <p:fltVal val="0.000000"/>
                                          </p:val>
                                        </p:tav>
                                        <p:tav tm="100000">
                                          <p:val>
                                            <p:strVal val="#ppt_w"/>
                                          </p:val>
                                        </p:tav>
                                      </p:tavLst>
                                    </p:anim>
                                    <p:anim calcmode="lin" valueType="num">
                                      <p:cBhvr>
                                        <p:cTn id="28" dur="500" fill="hold"/>
                                        <p:tgtEl>
                                          <p:spTgt spid="2"/>
                                        </p:tgtEl>
                                        <p:attrNameLst>
                                          <p:attrName>ppt_h</p:attrName>
                                        </p:attrNameLst>
                                      </p:cBhvr>
                                      <p:tavLst>
                                        <p:tav tm="0">
                                          <p:val>
                                            <p:fltVal val="0.000000"/>
                                          </p:val>
                                        </p:tav>
                                        <p:tav tm="100000">
                                          <p:val>
                                            <p:strVal val="#ppt_h"/>
                                          </p:val>
                                        </p:tav>
                                      </p:tavLst>
                                    </p:anim>
                                    <p:anim calcmode="lin" valueType="num">
                                      <p:cBhvr>
                                        <p:cTn id="29" dur="500" fill="hold"/>
                                        <p:tgtEl>
                                          <p:spTgt spid="2"/>
                                        </p:tgtEl>
                                        <p:attrNameLst>
                                          <p:attrName>style.rotation</p:attrName>
                                        </p:attrNameLst>
                                      </p:cBhvr>
                                      <p:tavLst>
                                        <p:tav tm="0">
                                          <p:val>
                                            <p:fltVal val="360.000000"/>
                                          </p:val>
                                        </p:tav>
                                        <p:tav tm="100000">
                                          <p:val>
                                            <p:fltVal val="0.000000"/>
                                          </p:val>
                                        </p:tav>
                                      </p:tavLst>
                                    </p:anim>
                                    <p:animEffect transition="in" filter="fade">
                                      <p:cBhvr>
                                        <p:cTn id="30" dur="500"/>
                                        <p:tgtEl>
                                          <p:spTgt spid="2"/>
                                        </p:tgtEl>
                                      </p:cBhvr>
                                    </p:animEffect>
                                  </p:childTnLst>
                                </p:cTn>
                              </p:par>
                            </p:childTnLst>
                          </p:cTn>
                        </p:par>
                        <p:par>
                          <p:cTn id="31" fill="hold">
                            <p:stCondLst>
                              <p:cond delay="500"/>
                            </p:stCondLst>
                            <p:childTnLst>
                              <p:par>
                                <p:cTn id="32" presetID="22" presetClass="entr" presetSubtype="8" fill="hold" grpId="0" nodeType="afterEffect">
                                  <p:stCondLst>
                                    <p:cond delay="0"/>
                                  </p:stCondLst>
                                  <p:childTnLst>
                                    <p:set>
                                      <p:cBhvr>
                                        <p:cTn id="33" dur="1" fill="hold">
                                          <p:stCondLst>
                                            <p:cond delay="0"/>
                                          </p:stCondLst>
                                        </p:cTn>
                                        <p:tgtEl>
                                          <p:spTgt spid="158"/>
                                        </p:tgtEl>
                                        <p:attrNameLst>
                                          <p:attrName>style.visibility</p:attrName>
                                        </p:attrNameLst>
                                      </p:cBhvr>
                                      <p:to>
                                        <p:strVal val="visible"/>
                                      </p:to>
                                    </p:set>
                                    <p:animEffect transition="in" filter="wipe(left)">
                                      <p:cBhvr>
                                        <p:cTn id="34" dur="500"/>
                                        <p:tgtEl>
                                          <p:spTgt spid="158"/>
                                        </p:tgtEl>
                                      </p:cBhvr>
                                    </p:animEffect>
                                  </p:childTnLst>
                                </p:cTn>
                              </p:par>
                              <p:par>
                                <p:cTn id="35" presetID="9" presetClass="entr" presetSubtype="0" fill="hold" nodeType="withEffect">
                                  <p:stCondLst>
                                    <p:cond delay="0"/>
                                  </p:stCondLst>
                                  <p:childTnLst>
                                    <p:set>
                                      <p:cBhvr>
                                        <p:cTn id="36" dur="500" fill="hold">
                                          <p:stCondLst>
                                            <p:cond delay="0"/>
                                          </p:stCondLst>
                                        </p:cTn>
                                        <p:tgtEl>
                                          <p:spTgt spid="6"/>
                                        </p:tgtEl>
                                        <p:attrNameLst>
                                          <p:attrName>style.visibility</p:attrName>
                                        </p:attrNameLst>
                                      </p:cBhvr>
                                      <p:to>
                                        <p:strVal val="visible"/>
                                      </p:to>
                                    </p:set>
                                    <p:animEffect transition="in" filter="dissolve">
                                      <p:cBhvr>
                                        <p:cTn id="37" dur="500"/>
                                        <p:tgtEl>
                                          <p:spTgt spid="6"/>
                                        </p:tgtEl>
                                      </p:cBhvr>
                                    </p:animEffect>
                                  </p:childTnLst>
                                </p:cTn>
                              </p:par>
                            </p:childTnLst>
                          </p:cTn>
                        </p:par>
                        <p:par>
                          <p:cTn id="38" fill="hold">
                            <p:stCondLst>
                              <p:cond delay="1000"/>
                            </p:stCondLst>
                            <p:childTnLst>
                              <p:par>
                                <p:cTn id="39" presetID="9" presetClass="entr" presetSubtype="0" fill="hold" nodeType="afterEffect">
                                  <p:stCondLst>
                                    <p:cond delay="3000"/>
                                  </p:stCondLst>
                                  <p:childTnLst>
                                    <p:set>
                                      <p:cBhvr>
                                        <p:cTn id="40" dur="1" fill="hold">
                                          <p:stCondLst>
                                            <p:cond delay="0"/>
                                          </p:stCondLst>
                                        </p:cTn>
                                        <p:tgtEl>
                                          <p:spTgt spid="12"/>
                                        </p:tgtEl>
                                        <p:attrNameLst>
                                          <p:attrName>style.visibility</p:attrName>
                                        </p:attrNameLst>
                                      </p:cBhvr>
                                      <p:to>
                                        <p:strVal val="visible"/>
                                      </p:to>
                                    </p:set>
                                    <p:animEffect transition="in" filter="dissolve">
                                      <p:cBhvr>
                                        <p:cTn id="41" dur="500"/>
                                        <p:tgtEl>
                                          <p:spTgt spid="12"/>
                                        </p:tgtEl>
                                      </p:cBhvr>
                                    </p:animEffect>
                                  </p:childTnLst>
                                </p:cTn>
                              </p:par>
                            </p:childTnLst>
                          </p:cTn>
                        </p:par>
                      </p:childTnLst>
                    </p:cTn>
                  </p:par>
                  <p:par>
                    <p:cTn id="42" fill="hold">
                      <p:stCondLst>
                        <p:cond delay="indefinite"/>
                      </p:stCondLst>
                      <p:childTnLst>
                        <p:par>
                          <p:cTn id="43" fill="hold">
                            <p:stCondLst>
                              <p:cond delay="0"/>
                            </p:stCondLst>
                            <p:childTnLst>
                              <p:par>
                                <p:cTn id="44" presetID="49" presetClass="entr" presetSubtype="0" decel="100000" fill="hold" nodeType="clickEffect">
                                  <p:stCondLst>
                                    <p:cond delay="0"/>
                                  </p:stCondLst>
                                  <p:childTnLst>
                                    <p:set>
                                      <p:cBhvr>
                                        <p:cTn id="45" dur="1" fill="hold">
                                          <p:stCondLst>
                                            <p:cond delay="0"/>
                                          </p:stCondLst>
                                        </p:cTn>
                                        <p:tgtEl>
                                          <p:spTgt spid="5"/>
                                        </p:tgtEl>
                                        <p:attrNameLst>
                                          <p:attrName>style.visibility</p:attrName>
                                        </p:attrNameLst>
                                      </p:cBhvr>
                                      <p:to>
                                        <p:strVal val="visible"/>
                                      </p:to>
                                    </p:set>
                                    <p:anim calcmode="lin" valueType="num">
                                      <p:cBhvr>
                                        <p:cTn id="46" dur="500" fill="hold"/>
                                        <p:tgtEl>
                                          <p:spTgt spid="5"/>
                                        </p:tgtEl>
                                        <p:attrNameLst>
                                          <p:attrName>ppt_w</p:attrName>
                                        </p:attrNameLst>
                                      </p:cBhvr>
                                      <p:tavLst>
                                        <p:tav tm="0">
                                          <p:val>
                                            <p:fltVal val="0.000000"/>
                                          </p:val>
                                        </p:tav>
                                        <p:tav tm="100000">
                                          <p:val>
                                            <p:strVal val="#ppt_w"/>
                                          </p:val>
                                        </p:tav>
                                      </p:tavLst>
                                    </p:anim>
                                    <p:anim calcmode="lin" valueType="num">
                                      <p:cBhvr>
                                        <p:cTn id="47" dur="500" fill="hold"/>
                                        <p:tgtEl>
                                          <p:spTgt spid="5"/>
                                        </p:tgtEl>
                                        <p:attrNameLst>
                                          <p:attrName>ppt_h</p:attrName>
                                        </p:attrNameLst>
                                      </p:cBhvr>
                                      <p:tavLst>
                                        <p:tav tm="0">
                                          <p:val>
                                            <p:fltVal val="0.000000"/>
                                          </p:val>
                                        </p:tav>
                                        <p:tav tm="100000">
                                          <p:val>
                                            <p:strVal val="#ppt_h"/>
                                          </p:val>
                                        </p:tav>
                                      </p:tavLst>
                                    </p:anim>
                                    <p:anim calcmode="lin" valueType="num">
                                      <p:cBhvr>
                                        <p:cTn id="48" dur="500" fill="hold"/>
                                        <p:tgtEl>
                                          <p:spTgt spid="5"/>
                                        </p:tgtEl>
                                        <p:attrNameLst>
                                          <p:attrName>style.rotation</p:attrName>
                                        </p:attrNameLst>
                                      </p:cBhvr>
                                      <p:tavLst>
                                        <p:tav tm="0">
                                          <p:val>
                                            <p:fltVal val="360.000000"/>
                                          </p:val>
                                        </p:tav>
                                        <p:tav tm="100000">
                                          <p:val>
                                            <p:fltVal val="0.000000"/>
                                          </p:val>
                                        </p:tav>
                                      </p:tavLst>
                                    </p:anim>
                                    <p:animEffect transition="in" filter="fade">
                                      <p:cBhvr>
                                        <p:cTn id="49" dur="500"/>
                                        <p:tgtEl>
                                          <p:spTgt spid="5"/>
                                        </p:tgtEl>
                                      </p:cBhvr>
                                    </p:animEffect>
                                  </p:childTnLst>
                                </p:cTn>
                              </p:par>
                            </p:childTnLst>
                          </p:cTn>
                        </p:par>
                        <p:par>
                          <p:cTn id="50" fill="hold">
                            <p:stCondLst>
                              <p:cond delay="500"/>
                            </p:stCondLst>
                            <p:childTnLst>
                              <p:par>
                                <p:cTn id="51" presetID="22" presetClass="entr" presetSubtype="8" fill="hold" grpId="0" nodeType="afterEffect">
                                  <p:stCondLst>
                                    <p:cond delay="0"/>
                                  </p:stCondLst>
                                  <p:childTnLst>
                                    <p:set>
                                      <p:cBhvr>
                                        <p:cTn id="52" dur="1" fill="hold">
                                          <p:stCondLst>
                                            <p:cond delay="0"/>
                                          </p:stCondLst>
                                        </p:cTn>
                                        <p:tgtEl>
                                          <p:spTgt spid="162"/>
                                        </p:tgtEl>
                                        <p:attrNameLst>
                                          <p:attrName>style.visibility</p:attrName>
                                        </p:attrNameLst>
                                      </p:cBhvr>
                                      <p:to>
                                        <p:strVal val="visible"/>
                                      </p:to>
                                    </p:set>
                                    <p:animEffect transition="in" filter="wipe(left)">
                                      <p:cBhvr>
                                        <p:cTn id="53" dur="500"/>
                                        <p:tgtEl>
                                          <p:spTgt spid="162"/>
                                        </p:tgtEl>
                                      </p:cBhvr>
                                    </p:animEffect>
                                  </p:childTnLst>
                                </p:cTn>
                              </p:par>
                              <p:par>
                                <p:cTn id="54" presetID="9" presetClass="entr" presetSubtype="0" fill="hold" nodeType="with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dissolve">
                                      <p:cBhvr>
                                        <p:cTn id="56" dur="500"/>
                                        <p:tgtEl>
                                          <p:spTgt spid="9"/>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nodeType="click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dissolve">
                                      <p:cBhvr>
                                        <p:cTn id="61" dur="500"/>
                                        <p:tgtEl>
                                          <p:spTgt spid="13"/>
                                        </p:tgtEl>
                                      </p:cBhvr>
                                    </p:animEffec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nodeType="clickEffect">
                                  <p:stCondLst>
                                    <p:cond delay="0"/>
                                  </p:stCondLst>
                                  <p:childTnLst>
                                    <p:set>
                                      <p:cBhvr>
                                        <p:cTn id="65" dur="1" fill="hold">
                                          <p:stCondLst>
                                            <p:cond delay="0"/>
                                          </p:stCondLst>
                                        </p:cTn>
                                        <p:tgtEl>
                                          <p:spTgt spid="96"/>
                                        </p:tgtEl>
                                        <p:attrNameLst>
                                          <p:attrName>style.visibility</p:attrName>
                                        </p:attrNameLst>
                                      </p:cBhvr>
                                      <p:to>
                                        <p:strVal val="visible"/>
                                      </p:to>
                                    </p:set>
                                    <p:animEffect transition="in" filter="dissolve">
                                      <p:cBhvr>
                                        <p:cTn id="66" dur="500"/>
                                        <p:tgtEl>
                                          <p:spTgt spid="96"/>
                                        </p:tgtEl>
                                      </p:cBhvr>
                                    </p:animEffect>
                                  </p:childTnLst>
                                </p:cTn>
                              </p:par>
                            </p:childTnLst>
                          </p:cTn>
                        </p:par>
                      </p:childTnLst>
                    </p:cTn>
                  </p:par>
                  <p:par>
                    <p:cTn id="67" fill="hold">
                      <p:stCondLst>
                        <p:cond delay="indefinite"/>
                      </p:stCondLst>
                      <p:childTnLst>
                        <p:par>
                          <p:cTn id="68" fill="hold">
                            <p:stCondLst>
                              <p:cond delay="0"/>
                            </p:stCondLst>
                            <p:childTnLst>
                              <p:par>
                                <p:cTn id="69" presetID="2" presetClass="exit" presetSubtype="2" fill="hold" nodeType="clickEffect">
                                  <p:stCondLst>
                                    <p:cond delay="0"/>
                                  </p:stCondLst>
                                  <p:childTnLst>
                                    <p:anim calcmode="lin" valueType="num">
                                      <p:cBhvr additive="base">
                                        <p:cTn id="70" dur="500"/>
                                        <p:tgtEl>
                                          <p:spTgt spid="96"/>
                                        </p:tgtEl>
                                        <p:attrNameLst>
                                          <p:attrName>ppt_x</p:attrName>
                                        </p:attrNameLst>
                                      </p:cBhvr>
                                      <p:tavLst>
                                        <p:tav tm="0">
                                          <p:val>
                                            <p:strVal val="ppt_x"/>
                                          </p:val>
                                        </p:tav>
                                        <p:tav tm="100000">
                                          <p:val>
                                            <p:strVal val="1+ppt_w/2"/>
                                          </p:val>
                                        </p:tav>
                                      </p:tavLst>
                                    </p:anim>
                                    <p:anim calcmode="lin" valueType="num">
                                      <p:cBhvr additive="base">
                                        <p:cTn id="71" dur="500"/>
                                        <p:tgtEl>
                                          <p:spTgt spid="96"/>
                                        </p:tgtEl>
                                        <p:attrNameLst>
                                          <p:attrName>ppt_y</p:attrName>
                                        </p:attrNameLst>
                                      </p:cBhvr>
                                      <p:tavLst>
                                        <p:tav tm="0">
                                          <p:val>
                                            <p:strVal val="ppt_y"/>
                                          </p:val>
                                        </p:tav>
                                        <p:tav tm="100000">
                                          <p:val>
                                            <p:strVal val="ppt_y"/>
                                          </p:val>
                                        </p:tav>
                                      </p:tavLst>
                                    </p:anim>
                                    <p:set>
                                      <p:cBhvr>
                                        <p:cTn id="72" dur="1" fill="hold">
                                          <p:stCondLst>
                                            <p:cond delay="499"/>
                                          </p:stCondLst>
                                        </p:cTn>
                                        <p:tgtEl>
                                          <p:spTgt spid="96"/>
                                        </p:tgtEl>
                                        <p:attrNameLst>
                                          <p:attrName>style.visibility</p:attrName>
                                        </p:attrNameLst>
                                      </p:cBhvr>
                                      <p:to>
                                        <p:strVal val="hidden"/>
                                      </p:to>
                                    </p:set>
                                  </p:childTnLst>
                                </p:cTn>
                              </p:par>
                            </p:childTnLst>
                          </p:cTn>
                        </p:par>
                        <p:par>
                          <p:cTn id="73" fill="hold">
                            <p:stCondLst>
                              <p:cond delay="500"/>
                            </p:stCondLst>
                            <p:childTnLst>
                              <p:par>
                                <p:cTn id="74" presetID="2" presetClass="entr" presetSubtype="2" fill="hold" nodeType="afterEffect">
                                  <p:stCondLst>
                                    <p:cond delay="0"/>
                                  </p:stCondLst>
                                  <p:childTnLst>
                                    <p:set>
                                      <p:cBhvr>
                                        <p:cTn id="75" dur="1" fill="hold">
                                          <p:stCondLst>
                                            <p:cond delay="0"/>
                                          </p:stCondLst>
                                        </p:cTn>
                                        <p:tgtEl>
                                          <p:spTgt spid="101"/>
                                        </p:tgtEl>
                                        <p:attrNameLst>
                                          <p:attrName>style.visibility</p:attrName>
                                        </p:attrNameLst>
                                      </p:cBhvr>
                                      <p:to>
                                        <p:strVal val="visible"/>
                                      </p:to>
                                    </p:set>
                                    <p:anim calcmode="lin" valueType="num">
                                      <p:cBhvr additive="base">
                                        <p:cTn id="76" dur="500" fill="hold"/>
                                        <p:tgtEl>
                                          <p:spTgt spid="101"/>
                                        </p:tgtEl>
                                        <p:attrNameLst>
                                          <p:attrName>ppt_x</p:attrName>
                                        </p:attrNameLst>
                                      </p:cBhvr>
                                      <p:tavLst>
                                        <p:tav tm="0">
                                          <p:val>
                                            <p:strVal val="1+#ppt_w/2"/>
                                          </p:val>
                                        </p:tav>
                                        <p:tav tm="100000">
                                          <p:val>
                                            <p:strVal val="#ppt_x"/>
                                          </p:val>
                                        </p:tav>
                                      </p:tavLst>
                                    </p:anim>
                                    <p:anim calcmode="lin" valueType="num">
                                      <p:cBhvr additive="base">
                                        <p:cTn id="77" dur="500" fill="hold"/>
                                        <p:tgtEl>
                                          <p:spTgt spid="101"/>
                                        </p:tgtEl>
                                        <p:attrNameLst>
                                          <p:attrName>ppt_y</p:attrName>
                                        </p:attrNameLst>
                                      </p:cBhvr>
                                      <p:tavLst>
                                        <p:tav tm="0">
                                          <p:val>
                                            <p:strVal val="#ppt_y"/>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2" presetClass="entr" presetSubtype="2" fill="hold" nodeType="clickEffect">
                                  <p:stCondLst>
                                    <p:cond delay="0"/>
                                  </p:stCondLst>
                                  <p:childTnLst>
                                    <p:set>
                                      <p:cBhvr>
                                        <p:cTn id="81" dur="1" fill="hold">
                                          <p:stCondLst>
                                            <p:cond delay="0"/>
                                          </p:stCondLst>
                                        </p:cTn>
                                        <p:tgtEl>
                                          <p:spTgt spid="7"/>
                                        </p:tgtEl>
                                        <p:attrNameLst>
                                          <p:attrName>style.visibility</p:attrName>
                                        </p:attrNameLst>
                                      </p:cBhvr>
                                      <p:to>
                                        <p:strVal val="visible"/>
                                      </p:to>
                                    </p:set>
                                    <p:anim calcmode="lin" valueType="num">
                                      <p:cBhvr additive="base">
                                        <p:cTn id="82" dur="500" fill="hold"/>
                                        <p:tgtEl>
                                          <p:spTgt spid="7"/>
                                        </p:tgtEl>
                                        <p:attrNameLst>
                                          <p:attrName>ppt_x</p:attrName>
                                        </p:attrNameLst>
                                      </p:cBhvr>
                                      <p:tavLst>
                                        <p:tav tm="0">
                                          <p:val>
                                            <p:strVal val="1+#ppt_w/2"/>
                                          </p:val>
                                        </p:tav>
                                        <p:tav tm="100000">
                                          <p:val>
                                            <p:strVal val="#ppt_x"/>
                                          </p:val>
                                        </p:tav>
                                      </p:tavLst>
                                    </p:anim>
                                    <p:anim calcmode="lin" valueType="num">
                                      <p:cBhvr additive="base">
                                        <p:cTn id="83"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2" presetClass="exit" presetSubtype="8" fill="hold" nodeType="clickEffect">
                                  <p:stCondLst>
                                    <p:cond delay="0"/>
                                  </p:stCondLst>
                                  <p:childTnLst>
                                    <p:anim calcmode="lin" valueType="num">
                                      <p:cBhvr additive="base">
                                        <p:cTn id="87" dur="500"/>
                                        <p:tgtEl>
                                          <p:spTgt spid="7"/>
                                        </p:tgtEl>
                                        <p:attrNameLst>
                                          <p:attrName>ppt_x</p:attrName>
                                        </p:attrNameLst>
                                      </p:cBhvr>
                                      <p:tavLst>
                                        <p:tav tm="0">
                                          <p:val>
                                            <p:strVal val="ppt_x"/>
                                          </p:val>
                                        </p:tav>
                                        <p:tav tm="100000">
                                          <p:val>
                                            <p:strVal val="0-ppt_w/2"/>
                                          </p:val>
                                        </p:tav>
                                      </p:tavLst>
                                    </p:anim>
                                    <p:anim calcmode="lin" valueType="num">
                                      <p:cBhvr additive="base">
                                        <p:cTn id="88" dur="500"/>
                                        <p:tgtEl>
                                          <p:spTgt spid="7"/>
                                        </p:tgtEl>
                                        <p:attrNameLst>
                                          <p:attrName>ppt_y</p:attrName>
                                        </p:attrNameLst>
                                      </p:cBhvr>
                                      <p:tavLst>
                                        <p:tav tm="0">
                                          <p:val>
                                            <p:strVal val="ppt_y"/>
                                          </p:val>
                                        </p:tav>
                                        <p:tav tm="100000">
                                          <p:val>
                                            <p:strVal val="ppt_y"/>
                                          </p:val>
                                        </p:tav>
                                      </p:tavLst>
                                    </p:anim>
                                    <p:set>
                                      <p:cBhvr>
                                        <p:cTn id="89" dur="1" fill="hold">
                                          <p:stCondLst>
                                            <p:cond delay="499"/>
                                          </p:stCondLst>
                                        </p:cTn>
                                        <p:tgtEl>
                                          <p:spTgt spid="7"/>
                                        </p:tgtEl>
                                        <p:attrNameLst>
                                          <p:attrName>style.visibility</p:attrName>
                                        </p:attrNameLst>
                                      </p:cBhvr>
                                      <p:to>
                                        <p:strVal val="hidden"/>
                                      </p:to>
                                    </p:set>
                                  </p:childTnLst>
                                </p:cTn>
                              </p:par>
                              <p:par>
                                <p:cTn id="90" presetID="49" presetClass="entr" presetSubtype="0" decel="100000" fill="hold" nodeType="withEffect">
                                  <p:stCondLst>
                                    <p:cond delay="0"/>
                                  </p:stCondLst>
                                  <p:childTnLst>
                                    <p:set>
                                      <p:cBhvr>
                                        <p:cTn id="91" dur="1" fill="hold">
                                          <p:stCondLst>
                                            <p:cond delay="0"/>
                                          </p:stCondLst>
                                        </p:cTn>
                                        <p:tgtEl>
                                          <p:spTgt spid="16"/>
                                        </p:tgtEl>
                                        <p:attrNameLst>
                                          <p:attrName>style.visibility</p:attrName>
                                        </p:attrNameLst>
                                      </p:cBhvr>
                                      <p:to>
                                        <p:strVal val="visible"/>
                                      </p:to>
                                    </p:set>
                                    <p:anim calcmode="lin" valueType="num">
                                      <p:cBhvr>
                                        <p:cTn id="92" dur="500" fill="hold"/>
                                        <p:tgtEl>
                                          <p:spTgt spid="16"/>
                                        </p:tgtEl>
                                        <p:attrNameLst>
                                          <p:attrName>ppt_w</p:attrName>
                                        </p:attrNameLst>
                                      </p:cBhvr>
                                      <p:tavLst>
                                        <p:tav tm="0">
                                          <p:val>
                                            <p:fltVal val="0.000000"/>
                                          </p:val>
                                        </p:tav>
                                        <p:tav tm="100000">
                                          <p:val>
                                            <p:strVal val="#ppt_w"/>
                                          </p:val>
                                        </p:tav>
                                      </p:tavLst>
                                    </p:anim>
                                    <p:anim calcmode="lin" valueType="num">
                                      <p:cBhvr>
                                        <p:cTn id="93" dur="500" fill="hold"/>
                                        <p:tgtEl>
                                          <p:spTgt spid="16"/>
                                        </p:tgtEl>
                                        <p:attrNameLst>
                                          <p:attrName>ppt_h</p:attrName>
                                        </p:attrNameLst>
                                      </p:cBhvr>
                                      <p:tavLst>
                                        <p:tav tm="0">
                                          <p:val>
                                            <p:fltVal val="0.000000"/>
                                          </p:val>
                                        </p:tav>
                                        <p:tav tm="100000">
                                          <p:val>
                                            <p:strVal val="#ppt_h"/>
                                          </p:val>
                                        </p:tav>
                                      </p:tavLst>
                                    </p:anim>
                                    <p:anim calcmode="lin" valueType="num">
                                      <p:cBhvr>
                                        <p:cTn id="94" dur="500" fill="hold"/>
                                        <p:tgtEl>
                                          <p:spTgt spid="16"/>
                                        </p:tgtEl>
                                        <p:attrNameLst>
                                          <p:attrName>style.rotation</p:attrName>
                                        </p:attrNameLst>
                                      </p:cBhvr>
                                      <p:tavLst>
                                        <p:tav tm="0">
                                          <p:val>
                                            <p:fltVal val="360.000000"/>
                                          </p:val>
                                        </p:tav>
                                        <p:tav tm="100000">
                                          <p:val>
                                            <p:fltVal val="0.000000"/>
                                          </p:val>
                                        </p:tav>
                                      </p:tavLst>
                                    </p:anim>
                                    <p:animEffect transition="in" filter="fade">
                                      <p:cBhvr>
                                        <p:cTn id="95" dur="500"/>
                                        <p:tgtEl>
                                          <p:spTgt spid="16"/>
                                        </p:tgtEl>
                                      </p:cBhvr>
                                    </p:animEffect>
                                  </p:childTnLst>
                                </p:cTn>
                              </p:par>
                            </p:childTnLst>
                          </p:cTn>
                        </p:par>
                        <p:par>
                          <p:cTn id="96" fill="hold">
                            <p:stCondLst>
                              <p:cond delay="500"/>
                            </p:stCondLst>
                            <p:childTnLst>
                              <p:par>
                                <p:cTn id="97" presetID="22" presetClass="entr" presetSubtype="8" fill="hold" grpId="0" nodeType="afterEffect">
                                  <p:stCondLst>
                                    <p:cond delay="0"/>
                                  </p:stCondLst>
                                  <p:childTnLst>
                                    <p:set>
                                      <p:cBhvr>
                                        <p:cTn id="98" dur="1" fill="hold">
                                          <p:stCondLst>
                                            <p:cond delay="0"/>
                                          </p:stCondLst>
                                        </p:cTn>
                                        <p:tgtEl>
                                          <p:spTgt spid="10"/>
                                        </p:tgtEl>
                                        <p:attrNameLst>
                                          <p:attrName>style.visibility</p:attrName>
                                        </p:attrNameLst>
                                      </p:cBhvr>
                                      <p:to>
                                        <p:strVal val="visible"/>
                                      </p:to>
                                    </p:set>
                                    <p:animEffect transition="in" filter="wipe(left)">
                                      <p:cBhvr>
                                        <p:cTn id="99" dur="500"/>
                                        <p:tgtEl>
                                          <p:spTgt spid="10"/>
                                        </p:tgtEl>
                                      </p:cBhvr>
                                    </p:animEffect>
                                  </p:childTnLst>
                                </p:cTn>
                              </p:par>
                              <p:par>
                                <p:cTn id="100" presetID="9" presetClass="entr" presetSubtype="0" fill="hold" nodeType="withEffect">
                                  <p:stCondLst>
                                    <p:cond delay="0"/>
                                  </p:stCondLst>
                                  <p:childTnLst>
                                    <p:set>
                                      <p:cBhvr>
                                        <p:cTn id="101" dur="1" fill="hold">
                                          <p:stCondLst>
                                            <p:cond delay="0"/>
                                          </p:stCondLst>
                                        </p:cTn>
                                        <p:tgtEl>
                                          <p:spTgt spid="91"/>
                                        </p:tgtEl>
                                        <p:attrNameLst>
                                          <p:attrName>style.visibility</p:attrName>
                                        </p:attrNameLst>
                                      </p:cBhvr>
                                      <p:to>
                                        <p:strVal val="visible"/>
                                      </p:to>
                                    </p:set>
                                    <p:animEffect transition="in" filter="dissolve">
                                      <p:cBhvr>
                                        <p:cTn id="102" dur="500"/>
                                        <p:tgtEl>
                                          <p:spTgt spid="91"/>
                                        </p:tgtEl>
                                      </p:cBhvr>
                                    </p:animEffect>
                                  </p:childTnLst>
                                </p:cTn>
                              </p:par>
                            </p:childTnLst>
                          </p:cTn>
                        </p:par>
                        <p:par>
                          <p:cTn id="103" fill="hold">
                            <p:stCondLst>
                              <p:cond delay="1000"/>
                            </p:stCondLst>
                            <p:childTnLst>
                              <p:par>
                                <p:cTn id="104" presetID="9" presetClass="entr" presetSubtype="0" fill="hold" nodeType="afterEffect">
                                  <p:stCondLst>
                                    <p:cond delay="0"/>
                                  </p:stCondLst>
                                  <p:childTnLst>
                                    <p:set>
                                      <p:cBhvr>
                                        <p:cTn id="105" dur="1" fill="hold">
                                          <p:stCondLst>
                                            <p:cond delay="0"/>
                                          </p:stCondLst>
                                        </p:cTn>
                                        <p:tgtEl>
                                          <p:spTgt spid="103"/>
                                        </p:tgtEl>
                                        <p:attrNameLst>
                                          <p:attrName>style.visibility</p:attrName>
                                        </p:attrNameLst>
                                      </p:cBhvr>
                                      <p:to>
                                        <p:strVal val="visible"/>
                                      </p:to>
                                    </p:set>
                                    <p:animEffect transition="in" filter="dissolve">
                                      <p:cBhvr>
                                        <p:cTn id="106" dur="500"/>
                                        <p:tgtEl>
                                          <p:spTgt spid="103"/>
                                        </p:tgtEl>
                                      </p:cBhvr>
                                    </p:animEffect>
                                  </p:childTnLst>
                                </p:cTn>
                              </p:par>
                            </p:childTnLst>
                          </p:cTn>
                        </p:par>
                      </p:childTnLst>
                    </p:cTn>
                  </p:par>
                  <p:par>
                    <p:cTn id="107" fill="hold">
                      <p:stCondLst>
                        <p:cond delay="indefinite"/>
                      </p:stCondLst>
                      <p:childTnLst>
                        <p:par>
                          <p:cTn id="108" fill="hold">
                            <p:stCondLst>
                              <p:cond delay="0"/>
                            </p:stCondLst>
                            <p:childTnLst>
                              <p:par>
                                <p:cTn id="109" presetID="9" presetClass="entr" presetSubtype="0" fill="hold" nodeType="clickEffect">
                                  <p:stCondLst>
                                    <p:cond delay="0"/>
                                  </p:stCondLst>
                                  <p:childTnLst>
                                    <p:set>
                                      <p:cBhvr>
                                        <p:cTn id="110" dur="1" fill="hold">
                                          <p:stCondLst>
                                            <p:cond delay="0"/>
                                          </p:stCondLst>
                                        </p:cTn>
                                        <p:tgtEl>
                                          <p:spTgt spid="102"/>
                                        </p:tgtEl>
                                        <p:attrNameLst>
                                          <p:attrName>style.visibility</p:attrName>
                                        </p:attrNameLst>
                                      </p:cBhvr>
                                      <p:to>
                                        <p:strVal val="visible"/>
                                      </p:to>
                                    </p:set>
                                    <p:animEffect transition="in" filter="dissolve">
                                      <p:cBhvr>
                                        <p:cTn id="111" dur="500"/>
                                        <p:tgtEl>
                                          <p:spTgt spid="102"/>
                                        </p:tgtEl>
                                      </p:cBhvr>
                                    </p:animEffect>
                                  </p:childTnLst>
                                </p:cTn>
                              </p:par>
                            </p:childTnLst>
                          </p:cTn>
                        </p:par>
                      </p:childTnLst>
                    </p:cTn>
                  </p:par>
                  <p:par>
                    <p:cTn id="112" fill="hold">
                      <p:stCondLst>
                        <p:cond delay="indefinite"/>
                      </p:stCondLst>
                      <p:childTnLst>
                        <p:par>
                          <p:cTn id="113" fill="hold">
                            <p:stCondLst>
                              <p:cond delay="0"/>
                            </p:stCondLst>
                            <p:childTnLst>
                              <p:par>
                                <p:cTn id="114" presetID="2" presetClass="exit" presetSubtype="4" fill="hold" nodeType="clickEffect">
                                  <p:stCondLst>
                                    <p:cond delay="0"/>
                                  </p:stCondLst>
                                  <p:childTnLst>
                                    <p:anim calcmode="lin" valueType="num">
                                      <p:cBhvr additive="base">
                                        <p:cTn id="115" dur="500"/>
                                        <p:tgtEl>
                                          <p:spTgt spid="102"/>
                                        </p:tgtEl>
                                        <p:attrNameLst>
                                          <p:attrName>ppt_x</p:attrName>
                                        </p:attrNameLst>
                                      </p:cBhvr>
                                      <p:tavLst>
                                        <p:tav tm="0">
                                          <p:val>
                                            <p:strVal val="ppt_x"/>
                                          </p:val>
                                        </p:tav>
                                        <p:tav tm="100000">
                                          <p:val>
                                            <p:strVal val="ppt_x"/>
                                          </p:val>
                                        </p:tav>
                                      </p:tavLst>
                                    </p:anim>
                                    <p:anim calcmode="lin" valueType="num">
                                      <p:cBhvr additive="base">
                                        <p:cTn id="116" dur="500"/>
                                        <p:tgtEl>
                                          <p:spTgt spid="102"/>
                                        </p:tgtEl>
                                        <p:attrNameLst>
                                          <p:attrName>ppt_y</p:attrName>
                                        </p:attrNameLst>
                                      </p:cBhvr>
                                      <p:tavLst>
                                        <p:tav tm="0">
                                          <p:val>
                                            <p:strVal val="ppt_y"/>
                                          </p:val>
                                        </p:tav>
                                        <p:tav tm="100000">
                                          <p:val>
                                            <p:strVal val="1+ppt_h/2"/>
                                          </p:val>
                                        </p:tav>
                                      </p:tavLst>
                                    </p:anim>
                                    <p:set>
                                      <p:cBhvr>
                                        <p:cTn id="117" dur="1" fill="hold">
                                          <p:stCondLst>
                                            <p:cond delay="499"/>
                                          </p:stCondLst>
                                        </p:cTn>
                                        <p:tgtEl>
                                          <p:spTgt spid="102"/>
                                        </p:tgtEl>
                                        <p:attrNameLst>
                                          <p:attrName>style.visibility</p:attrName>
                                        </p:attrNameLst>
                                      </p:cBhvr>
                                      <p:to>
                                        <p:strVal val="hidden"/>
                                      </p:to>
                                    </p:set>
                                  </p:childTnLst>
                                </p:cTn>
                              </p:par>
                            </p:childTnLst>
                          </p:cTn>
                        </p:par>
                        <p:par>
                          <p:cTn id="118" fill="hold">
                            <p:stCondLst>
                              <p:cond delay="500"/>
                            </p:stCondLst>
                            <p:childTnLst>
                              <p:par>
                                <p:cTn id="119" presetID="9" presetClass="entr" presetSubtype="0" fill="hold" nodeType="afterEffect">
                                  <p:stCondLst>
                                    <p:cond delay="0"/>
                                  </p:stCondLst>
                                  <p:childTnLst>
                                    <p:set>
                                      <p:cBhvr>
                                        <p:cTn id="120" dur="1" fill="hold">
                                          <p:stCondLst>
                                            <p:cond delay="0"/>
                                          </p:stCondLst>
                                        </p:cTn>
                                        <p:tgtEl>
                                          <p:spTgt spid="94"/>
                                        </p:tgtEl>
                                        <p:attrNameLst>
                                          <p:attrName>style.visibility</p:attrName>
                                        </p:attrNameLst>
                                      </p:cBhvr>
                                      <p:to>
                                        <p:strVal val="visible"/>
                                      </p:to>
                                    </p:set>
                                    <p:animEffect transition="in" filter="dissolve">
                                      <p:cBhvr>
                                        <p:cTn id="121" dur="500"/>
                                        <p:tgtEl>
                                          <p:spTgt spid="94"/>
                                        </p:tgtEl>
                                      </p:cBhvr>
                                    </p:animEffect>
                                  </p:childTnLst>
                                </p:cTn>
                              </p:par>
                              <p:par>
                                <p:cTn id="122" presetID="1" presetClass="exit" presetSubtype="0" fill="hold" grpId="1" nodeType="withEffect">
                                  <p:stCondLst>
                                    <p:cond delay="0"/>
                                  </p:stCondLst>
                                  <p:childTnLst>
                                    <p:set>
                                      <p:cBhvr>
                                        <p:cTn id="123" dur="1" fill="hold">
                                          <p:stCondLst>
                                            <p:cond delay="0"/>
                                          </p:stCondLst>
                                        </p:cTn>
                                        <p:tgtEl>
                                          <p:spTgt spid="10"/>
                                        </p:tgtEl>
                                        <p:attrNameLst>
                                          <p:attrName>style.visibility</p:attrName>
                                        </p:attrNameLst>
                                      </p:cBhvr>
                                      <p:to>
                                        <p:strVal val="hidden"/>
                                      </p:to>
                                    </p:set>
                                  </p:childTnLst>
                                </p:cTn>
                              </p:par>
                              <p:par>
                                <p:cTn id="124" presetID="22" presetClass="entr" presetSubtype="8" fill="hold" grpId="1" nodeType="withEffect">
                                  <p:stCondLst>
                                    <p:cond delay="0"/>
                                  </p:stCondLst>
                                  <p:childTnLst>
                                    <p:set>
                                      <p:cBhvr>
                                        <p:cTn id="125" dur="1" fill="hold">
                                          <p:stCondLst>
                                            <p:cond delay="0"/>
                                          </p:stCondLst>
                                        </p:cTn>
                                        <p:tgtEl>
                                          <p:spTgt spid="11"/>
                                        </p:tgtEl>
                                        <p:attrNameLst>
                                          <p:attrName>style.visibility</p:attrName>
                                        </p:attrNameLst>
                                      </p:cBhvr>
                                      <p:to>
                                        <p:strVal val="visible"/>
                                      </p:to>
                                    </p:set>
                                    <p:animEffect transition="in" filter="wipe(left)">
                                      <p:cBhvr>
                                        <p:cTn id="126" dur="500"/>
                                        <p:tgtEl>
                                          <p:spTgt spid="11"/>
                                        </p:tgtEl>
                                      </p:cBhvr>
                                    </p:animEffect>
                                  </p:childTnLst>
                                </p:cTn>
                              </p:par>
                            </p:childTnLst>
                          </p:cTn>
                        </p:par>
                        <p:par>
                          <p:cTn id="127" fill="hold">
                            <p:stCondLst>
                              <p:cond delay="1000"/>
                            </p:stCondLst>
                            <p:childTnLst>
                              <p:par>
                                <p:cTn id="128" presetID="9" presetClass="entr" presetSubtype="0" fill="hold" nodeType="afterEffect">
                                  <p:stCondLst>
                                    <p:cond delay="0"/>
                                  </p:stCondLst>
                                  <p:childTnLst>
                                    <p:set>
                                      <p:cBhvr>
                                        <p:cTn id="129" dur="1" fill="hold">
                                          <p:stCondLst>
                                            <p:cond delay="0"/>
                                          </p:stCondLst>
                                        </p:cTn>
                                        <p:tgtEl>
                                          <p:spTgt spid="95"/>
                                        </p:tgtEl>
                                        <p:attrNameLst>
                                          <p:attrName>style.visibility</p:attrName>
                                        </p:attrNameLst>
                                      </p:cBhvr>
                                      <p:to>
                                        <p:strVal val="visible"/>
                                      </p:to>
                                    </p:set>
                                    <p:animEffect transition="in" filter="dissolve">
                                      <p:cBhvr>
                                        <p:cTn id="130" dur="500"/>
                                        <p:tgtEl>
                                          <p:spTgt spid="95"/>
                                        </p:tgtEl>
                                      </p:cBhvr>
                                    </p:animEffect>
                                  </p:childTnLst>
                                </p:cTn>
                              </p:par>
                            </p:childTnLst>
                          </p:cTn>
                        </p:par>
                        <p:par>
                          <p:cTn id="131" fill="hold">
                            <p:stCondLst>
                              <p:cond delay="1500"/>
                            </p:stCondLst>
                            <p:childTnLst>
                              <p:par>
                                <p:cTn id="132" presetID="1" presetClass="entr" presetSubtype="0" fill="hold" grpId="0" nodeType="afterEffect">
                                  <p:stCondLst>
                                    <p:cond delay="0"/>
                                  </p:stCondLst>
                                  <p:childTnLst>
                                    <p:set>
                                      <p:cBhvr>
                                        <p:cTn id="133" dur="1" fill="hold">
                                          <p:stCondLst>
                                            <p:cond delay="0"/>
                                          </p:stCondLst>
                                        </p:cTn>
                                        <p:tgtEl>
                                          <p:spTgt spid="14"/>
                                        </p:tgtEl>
                                        <p:attrNameLst>
                                          <p:attrName>style.visibility</p:attrName>
                                        </p:attrNameLst>
                                      </p:cBhvr>
                                      <p:to>
                                        <p:strVal val="visible"/>
                                      </p:to>
                                    </p:set>
                                  </p:childTnLst>
                                </p:cTn>
                              </p:par>
                            </p:childTnLst>
                          </p:cTn>
                        </p:par>
                      </p:childTnLst>
                    </p:cTn>
                  </p:par>
                  <p:par>
                    <p:cTn id="134" fill="hold">
                      <p:stCondLst>
                        <p:cond delay="indefinite"/>
                      </p:stCondLst>
                      <p:childTnLst>
                        <p:par>
                          <p:cTn id="135" fill="hold">
                            <p:stCondLst>
                              <p:cond delay="0"/>
                            </p:stCondLst>
                            <p:childTnLst>
                              <p:par>
                                <p:cTn id="136" presetID="0" presetClass="path" presetSubtype="0" accel="50000" decel="50000" fill="hold" nodeType="clickEffect">
                                  <p:stCondLst>
                                    <p:cond delay="0"/>
                                  </p:stCondLst>
                                  <p:childTnLst>
                                    <p:animMotion origin="layout" path="M 0 0 L -0.417361 0 " pathEditMode="relative" ptsTypes="">
                                      <p:cBhvr>
                                        <p:cTn id="137" dur="500" fill="hold"/>
                                        <p:tgtEl>
                                          <p:spTgt spid="94"/>
                                        </p:tgtEl>
                                        <p:attrNameLst>
                                          <p:attrName>ppt_x</p:attrName>
                                          <p:attrName>ppt_y</p:attrName>
                                        </p:attrNameLst>
                                      </p:cBhvr>
                                    </p:animMotion>
                                  </p:childTnLst>
                                </p:cTn>
                              </p:par>
                              <p:par>
                                <p:cTn id="138" presetID="9" presetClass="exit" presetSubtype="0" fill="hold" nodeType="withEffect">
                                  <p:stCondLst>
                                    <p:cond delay="0"/>
                                  </p:stCondLst>
                                  <p:childTnLst>
                                    <p:animEffect transition="out" filter="dissolve">
                                      <p:cBhvr>
                                        <p:cTn id="139" dur="500"/>
                                        <p:tgtEl>
                                          <p:spTgt spid="95"/>
                                        </p:tgtEl>
                                      </p:cBhvr>
                                    </p:animEffect>
                                    <p:set>
                                      <p:cBhvr>
                                        <p:cTn id="140" dur="1" fill="hold">
                                          <p:stCondLst>
                                            <p:cond delay="499"/>
                                          </p:stCondLst>
                                        </p:cTn>
                                        <p:tgtEl>
                                          <p:spTgt spid="95"/>
                                        </p:tgtEl>
                                        <p:attrNameLst>
                                          <p:attrName>style.visibility</p:attrName>
                                        </p:attrNameLst>
                                      </p:cBhvr>
                                      <p:to>
                                        <p:strVal val="hidden"/>
                                      </p:to>
                                    </p:set>
                                  </p:childTnLst>
                                </p:cTn>
                              </p:par>
                              <p:par>
                                <p:cTn id="141" presetID="9" presetClass="exit" presetSubtype="0" fill="hold" nodeType="withEffect">
                                  <p:stCondLst>
                                    <p:cond delay="0"/>
                                  </p:stCondLst>
                                  <p:childTnLst>
                                    <p:animEffect transition="out" filter="dissolve">
                                      <p:cBhvr>
                                        <p:cTn id="142" dur="500"/>
                                        <p:tgtEl>
                                          <p:spTgt spid="103"/>
                                        </p:tgtEl>
                                      </p:cBhvr>
                                    </p:animEffect>
                                    <p:set>
                                      <p:cBhvr>
                                        <p:cTn id="143" dur="1" fill="hold">
                                          <p:stCondLst>
                                            <p:cond delay="499"/>
                                          </p:stCondLst>
                                        </p:cTn>
                                        <p:tgtEl>
                                          <p:spTgt spid="103"/>
                                        </p:tgtEl>
                                        <p:attrNameLst>
                                          <p:attrName>style.visibility</p:attrName>
                                        </p:attrNameLst>
                                      </p:cBhvr>
                                      <p:to>
                                        <p:strVal val="hidden"/>
                                      </p:to>
                                    </p:set>
                                  </p:childTnLst>
                                </p:cTn>
                              </p:par>
                              <p:par>
                                <p:cTn id="144" presetID="9" presetClass="exit" presetSubtype="0" fill="hold" nodeType="withEffect">
                                  <p:stCondLst>
                                    <p:cond delay="0"/>
                                  </p:stCondLst>
                                  <p:childTnLst>
                                    <p:animEffect transition="out" filter="dissolve">
                                      <p:cBhvr>
                                        <p:cTn id="145" dur="500"/>
                                        <p:tgtEl>
                                          <p:spTgt spid="91"/>
                                        </p:tgtEl>
                                      </p:cBhvr>
                                    </p:animEffect>
                                    <p:set>
                                      <p:cBhvr>
                                        <p:cTn id="146" dur="1" fill="hold">
                                          <p:stCondLst>
                                            <p:cond delay="499"/>
                                          </p:stCondLst>
                                        </p:cTn>
                                        <p:tgtEl>
                                          <p:spTgt spid="91"/>
                                        </p:tgtEl>
                                        <p:attrNameLst>
                                          <p:attrName>style.visibility</p:attrName>
                                        </p:attrNameLst>
                                      </p:cBhvr>
                                      <p:to>
                                        <p:strVal val="hidden"/>
                                      </p:to>
                                    </p:set>
                                  </p:childTnLst>
                                </p:cTn>
                              </p:par>
                            </p:childTnLst>
                          </p:cTn>
                        </p:par>
                        <p:par>
                          <p:cTn id="147" fill="hold">
                            <p:stCondLst>
                              <p:cond delay="500"/>
                            </p:stCondLst>
                            <p:childTnLst>
                              <p:par>
                                <p:cTn id="148" presetID="2" presetClass="entr" presetSubtype="4" fill="hold" nodeType="afterEffect">
                                  <p:stCondLst>
                                    <p:cond delay="0"/>
                                  </p:stCondLst>
                                  <p:childTnLst>
                                    <p:set>
                                      <p:cBhvr>
                                        <p:cTn id="149" dur="1" fill="hold">
                                          <p:stCondLst>
                                            <p:cond delay="0"/>
                                          </p:stCondLst>
                                        </p:cTn>
                                        <p:tgtEl>
                                          <p:spTgt spid="93"/>
                                        </p:tgtEl>
                                        <p:attrNameLst>
                                          <p:attrName>style.visibility</p:attrName>
                                        </p:attrNameLst>
                                      </p:cBhvr>
                                      <p:to>
                                        <p:strVal val="visible"/>
                                      </p:to>
                                    </p:set>
                                    <p:anim calcmode="lin" valueType="num">
                                      <p:cBhvr additive="base">
                                        <p:cTn id="150" dur="500" fill="hold"/>
                                        <p:tgtEl>
                                          <p:spTgt spid="93"/>
                                        </p:tgtEl>
                                        <p:attrNameLst>
                                          <p:attrName>ppt_x</p:attrName>
                                        </p:attrNameLst>
                                      </p:cBhvr>
                                      <p:tavLst>
                                        <p:tav tm="0">
                                          <p:val>
                                            <p:strVal val="#ppt_x"/>
                                          </p:val>
                                        </p:tav>
                                        <p:tav tm="100000">
                                          <p:val>
                                            <p:strVal val="#ppt_x"/>
                                          </p:val>
                                        </p:tav>
                                      </p:tavLst>
                                    </p:anim>
                                    <p:anim calcmode="lin" valueType="num">
                                      <p:cBhvr additive="base">
                                        <p:cTn id="151" dur="500" fill="hold"/>
                                        <p:tgtEl>
                                          <p:spTgt spid="9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8" grpId="0"/>
      <p:bldP spid="162" grpId="0"/>
      <p:bldP spid="23" grpId="0"/>
      <p:bldP spid="4" grpId="0"/>
      <p:bldP spid="10" grpId="0"/>
      <p:bldP spid="14" grpId="0"/>
      <p:bldP spid="8" grpId="0"/>
      <p:bldP spid="11" grpId="1"/>
      <p:bldP spid="10"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 name="组合 171"/>
          <p:cNvGrpSpPr/>
          <p:nvPr/>
        </p:nvGrpSpPr>
        <p:grpSpPr>
          <a:xfrm>
            <a:off x="2617788" y="633413"/>
            <a:ext cx="3908425" cy="3910012"/>
            <a:chOff x="2084209" y="814147"/>
            <a:chExt cx="4173518" cy="4173518"/>
          </a:xfrm>
        </p:grpSpPr>
        <p:sp>
          <p:nvSpPr>
            <p:cNvPr id="26" name="椭圆 25"/>
            <p:cNvSpPr/>
            <p:nvPr/>
          </p:nvSpPr>
          <p:spPr>
            <a:xfrm rot="9211764">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5" name="椭圆 144"/>
            <p:cNvSpPr/>
            <p:nvPr/>
          </p:nvSpPr>
          <p:spPr>
            <a:xfrm rot="-3342857">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6" name="椭圆 145"/>
            <p:cNvSpPr/>
            <p:nvPr/>
          </p:nvSpPr>
          <p:spPr>
            <a:xfrm rot="-2314286">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7" name="椭圆 146"/>
            <p:cNvSpPr/>
            <p:nvPr/>
          </p:nvSpPr>
          <p:spPr>
            <a:xfrm rot="-1285714">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0" name="椭圆 149"/>
            <p:cNvSpPr/>
            <p:nvPr/>
          </p:nvSpPr>
          <p:spPr>
            <a:xfrm rot="1800000">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1" name="椭圆 150"/>
            <p:cNvSpPr/>
            <p:nvPr/>
          </p:nvSpPr>
          <p:spPr>
            <a:xfrm rot="2828571">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6" name="椭圆 155"/>
            <p:cNvSpPr/>
            <p:nvPr/>
          </p:nvSpPr>
          <p:spPr>
            <a:xfrm rot="7971428">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7" name="椭圆 156"/>
            <p:cNvSpPr/>
            <p:nvPr/>
          </p:nvSpPr>
          <p:spPr>
            <a:xfrm rot="9000000">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7" name="椭圆 166"/>
            <p:cNvSpPr/>
            <p:nvPr/>
          </p:nvSpPr>
          <p:spPr>
            <a:xfrm rot="12085714">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8" name="椭圆 167"/>
            <p:cNvSpPr/>
            <p:nvPr/>
          </p:nvSpPr>
          <p:spPr>
            <a:xfrm rot="13114285">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9" name="椭圆 168"/>
            <p:cNvSpPr/>
            <p:nvPr/>
          </p:nvSpPr>
          <p:spPr>
            <a:xfrm rot="14142856">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nvGrpSpPr>
            <p:cNvPr id="7181" name="组合 170"/>
            <p:cNvGrpSpPr/>
            <p:nvPr/>
          </p:nvGrpSpPr>
          <p:grpSpPr>
            <a:xfrm>
              <a:off x="2084209" y="814147"/>
              <a:ext cx="4173518" cy="4173518"/>
              <a:chOff x="2084209" y="814147"/>
              <a:chExt cx="4173518" cy="4173518"/>
            </a:xfrm>
          </p:grpSpPr>
          <p:sp>
            <p:nvSpPr>
              <p:cNvPr id="143" name="椭圆 142"/>
              <p:cNvSpPr/>
              <p:nvPr/>
            </p:nvSpPr>
            <p:spPr>
              <a:xfrm rot="-5400000">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4" name="椭圆 143"/>
              <p:cNvSpPr/>
              <p:nvPr/>
            </p:nvSpPr>
            <p:spPr>
              <a:xfrm rot="-4371429">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8" name="椭圆 147"/>
              <p:cNvSpPr/>
              <p:nvPr/>
            </p:nvSpPr>
            <p:spPr>
              <a:xfrm rot="-257143">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49" name="椭圆 148"/>
              <p:cNvSpPr/>
              <p:nvPr/>
            </p:nvSpPr>
            <p:spPr>
              <a:xfrm rot="771428">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2" name="椭圆 151"/>
              <p:cNvSpPr/>
              <p:nvPr/>
            </p:nvSpPr>
            <p:spPr>
              <a:xfrm rot="3857142">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3" name="椭圆 152"/>
              <p:cNvSpPr/>
              <p:nvPr/>
            </p:nvSpPr>
            <p:spPr>
              <a:xfrm rot="4885714">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4" name="椭圆 153"/>
              <p:cNvSpPr/>
              <p:nvPr/>
            </p:nvSpPr>
            <p:spPr>
              <a:xfrm rot="5914286">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5" name="椭圆 154"/>
              <p:cNvSpPr/>
              <p:nvPr/>
            </p:nvSpPr>
            <p:spPr>
              <a:xfrm rot="6942857">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58" name="椭圆 157"/>
              <p:cNvSpPr/>
              <p:nvPr/>
            </p:nvSpPr>
            <p:spPr>
              <a:xfrm rot="10028571">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66" name="椭圆 165"/>
              <p:cNvSpPr/>
              <p:nvPr/>
            </p:nvSpPr>
            <p:spPr>
              <a:xfrm rot="11057142">
                <a:off x="2614798" y="814147"/>
                <a:ext cx="3112339"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sp>
            <p:nvSpPr>
              <p:cNvPr id="170" name="椭圆 169"/>
              <p:cNvSpPr/>
              <p:nvPr/>
            </p:nvSpPr>
            <p:spPr>
              <a:xfrm rot="15171427">
                <a:off x="2614580" y="814142"/>
                <a:ext cx="311277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grpSp>
      </p:grpSp>
      <p:sp>
        <p:nvSpPr>
          <p:cNvPr id="175" name="文本框 174"/>
          <p:cNvSpPr txBox="1"/>
          <p:nvPr/>
        </p:nvSpPr>
        <p:spPr>
          <a:xfrm>
            <a:off x="3252153" y="1707515"/>
            <a:ext cx="2632075" cy="460375"/>
          </a:xfrm>
          <a:prstGeom prst="rect">
            <a:avLst/>
          </a:prstGeom>
          <a:noFill/>
          <a:ln w="9525">
            <a:noFill/>
          </a:ln>
        </p:spPr>
        <p:txBody>
          <a:bodyPr wrap="square" anchor="t">
            <a:spAutoFit/>
          </a:bodyPr>
          <a:p>
            <a:pPr algn="ctr" eaLnBrk="0" hangingPunct="0"/>
            <a:r>
              <a:rPr lang="de-DE" altLang="en-US" sz="2400" b="1" dirty="0">
                <a:solidFill>
                  <a:schemeClr val="bg1"/>
                </a:solidFill>
                <a:latin typeface="Calibri" panose="020F0502020204030204" pitchFamily="34" charset="0"/>
                <a:ea typeface="Microsoft YaHei" panose="020B0503020204020204" pitchFamily="34" charset="-122"/>
                <a:cs typeface="Calibri" panose="020F0502020204030204" pitchFamily="34" charset="0"/>
              </a:rPr>
              <a:t>Simple Features</a:t>
            </a:r>
            <a:endParaRPr lang="de-DE" altLang="en-US" sz="2400" b="1" dirty="0">
              <a:solidFill>
                <a:schemeClr val="bg1"/>
              </a:solidFill>
              <a:latin typeface="Calibri" panose="020F0502020204030204" pitchFamily="34" charset="0"/>
              <a:ea typeface="Microsoft YaHei" panose="020B0503020204020204" pitchFamily="34" charset="-122"/>
              <a:cs typeface="Calibri" panose="020F0502020204030204" pitchFamily="34" charset="0"/>
            </a:endParaRPr>
          </a:p>
        </p:txBody>
      </p:sp>
      <p:sp>
        <p:nvSpPr>
          <p:cNvPr id="176" name="文本框 175"/>
          <p:cNvSpPr txBox="1"/>
          <p:nvPr/>
        </p:nvSpPr>
        <p:spPr>
          <a:xfrm>
            <a:off x="3060065" y="2322830"/>
            <a:ext cx="3016885" cy="902970"/>
          </a:xfrm>
          <a:prstGeom prst="rect">
            <a:avLst/>
          </a:prstGeom>
          <a:noFill/>
          <a:ln w="9525">
            <a:noFill/>
          </a:ln>
        </p:spPr>
        <p:txBody>
          <a:bodyPr wrap="square" anchor="t">
            <a:spAutoFit/>
          </a:bodyPr>
          <a:p>
            <a:pPr algn="ctr" eaLnBrk="0" hangingPunct="0">
              <a:lnSpc>
                <a:spcPct val="120000"/>
              </a:lnSpc>
            </a:pPr>
            <a:r>
              <a:rPr lang="de-DE" altLang="en-US" sz="2200" dirty="0">
                <a:solidFill>
                  <a:schemeClr val="bg1"/>
                </a:solidFill>
                <a:latin typeface="Calibri Light" panose="020F0302020204030204" charset="0"/>
                <a:ea typeface="Arial" panose="020B0604020202020204" pitchFamily="34" charset="0"/>
                <a:cs typeface="Calibri Light" panose="020F0302020204030204" charset="0"/>
                <a:sym typeface="+mn-ea"/>
              </a:rPr>
              <a:t>Vielen Dank für die Aufmerksamkeit!</a:t>
            </a:r>
            <a:endParaRPr lang="de-DE" altLang="en-US" sz="2200" dirty="0">
              <a:solidFill>
                <a:schemeClr val="bg1"/>
              </a:solidFill>
              <a:latin typeface="Calibri Light" panose="020F0302020204030204" charset="0"/>
              <a:ea typeface="Arial" panose="020B0604020202020204" pitchFamily="34" charset="0"/>
              <a:cs typeface="Calibri Light" panose="020F0302020204030204" charset="0"/>
            </a:endParaRPr>
          </a:p>
        </p:txBody>
      </p:sp>
      <p:cxnSp>
        <p:nvCxnSpPr>
          <p:cNvPr id="178" name="直接连接符 177"/>
          <p:cNvCxnSpPr/>
          <p:nvPr/>
        </p:nvCxnSpPr>
        <p:spPr>
          <a:xfrm>
            <a:off x="3419475" y="2283778"/>
            <a:ext cx="230505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 Box 2"/>
          <p:cNvSpPr txBox="1"/>
          <p:nvPr/>
        </p:nvSpPr>
        <p:spPr>
          <a:xfrm>
            <a:off x="3763010" y="3579495"/>
            <a:ext cx="1610360" cy="275590"/>
          </a:xfrm>
          <a:prstGeom prst="rect">
            <a:avLst/>
          </a:prstGeom>
          <a:noFill/>
        </p:spPr>
        <p:txBody>
          <a:bodyPr wrap="none" rtlCol="0" anchor="t">
            <a:spAutoFit/>
          </a:bodyPr>
          <a:p>
            <a:r>
              <a:rPr lang="de-DE" altLang="en-US" sz="1200" dirty="0">
                <a:solidFill>
                  <a:schemeClr val="bg1"/>
                </a:solidFill>
                <a:latin typeface="Calibri Light" panose="020F0302020204030204" charset="0"/>
                <a:cs typeface="Calibri Light" panose="020F0302020204030204" charset="0"/>
                <a:sym typeface="+mn-ea"/>
              </a:rPr>
              <a:t>Referent: Niko Kolaxidis</a:t>
            </a:r>
            <a:endParaRPr lang="de-DE" altLang="en-US" sz="1200" dirty="0">
              <a:solidFill>
                <a:schemeClr val="bg1"/>
              </a:solidFill>
              <a:latin typeface="Calibri Light" panose="020F0302020204030204" charset="0"/>
              <a:cs typeface="Calibri Light" panose="020F0302020204030204" charset="0"/>
              <a:sym typeface="+mn-ea"/>
            </a:endParaRPr>
          </a:p>
        </p:txBody>
      </p:sp>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8" fill="hold" nodeType="afterEffect">
                                  <p:stCondLst>
                                    <p:cond delay="0"/>
                                  </p:stCondLst>
                                  <p:childTnLst>
                                    <p:set>
                                      <p:cBhvr>
                                        <p:cTn id="11" dur="1" fill="hold">
                                          <p:stCondLst>
                                            <p:cond delay="0"/>
                                          </p:stCondLst>
                                        </p:cTn>
                                        <p:tgtEl>
                                          <p:spTgt spid="178"/>
                                        </p:tgtEl>
                                        <p:attrNameLst>
                                          <p:attrName>style.visibility</p:attrName>
                                        </p:attrNameLst>
                                      </p:cBhvr>
                                      <p:to>
                                        <p:strVal val="visible"/>
                                      </p:to>
                                    </p:set>
                                    <p:anim calcmode="lin" valueType="num">
                                      <p:cBhvr additive="base">
                                        <p:cTn id="12" dur="500" fill="hold"/>
                                        <p:tgtEl>
                                          <p:spTgt spid="178"/>
                                        </p:tgtEl>
                                        <p:attrNameLst>
                                          <p:attrName>ppt_x</p:attrName>
                                        </p:attrNameLst>
                                      </p:cBhvr>
                                      <p:tavLst>
                                        <p:tav tm="0">
                                          <p:val>
                                            <p:strVal val="0-#ppt_w/2"/>
                                          </p:val>
                                        </p:tav>
                                        <p:tav tm="100000">
                                          <p:val>
                                            <p:strVal val="#ppt_x"/>
                                          </p:val>
                                        </p:tav>
                                      </p:tavLst>
                                    </p:anim>
                                    <p:anim calcmode="lin" valueType="num">
                                      <p:cBhvr additive="base">
                                        <p:cTn id="13" dur="500" fill="hold"/>
                                        <p:tgtEl>
                                          <p:spTgt spid="178"/>
                                        </p:tgtEl>
                                        <p:attrNameLst>
                                          <p:attrName>ppt_y</p:attrName>
                                        </p:attrNameLst>
                                      </p:cBhvr>
                                      <p:tavLst>
                                        <p:tav tm="0">
                                          <p:val>
                                            <p:strVal val="#ppt_y"/>
                                          </p:val>
                                        </p:tav>
                                        <p:tav tm="100000">
                                          <p:val>
                                            <p:strVal val="#ppt_y"/>
                                          </p:val>
                                        </p:tav>
                                      </p:tavLst>
                                    </p:anim>
                                  </p:childTnLst>
                                </p:cTn>
                              </p:par>
                            </p:childTnLst>
                          </p:cTn>
                        </p:par>
                        <p:par>
                          <p:cTn id="14" fill="hold">
                            <p:stCondLst>
                              <p:cond delay="1500"/>
                            </p:stCondLst>
                            <p:childTnLst>
                              <p:par>
                                <p:cTn id="15" presetID="12" presetClass="entr" presetSubtype="1" fill="hold" grpId="0" nodeType="afterEffect">
                                  <p:stCondLst>
                                    <p:cond delay="0"/>
                                  </p:stCondLst>
                                  <p:childTnLst>
                                    <p:set>
                                      <p:cBhvr>
                                        <p:cTn id="16" dur="1" fill="hold">
                                          <p:stCondLst>
                                            <p:cond delay="0"/>
                                          </p:stCondLst>
                                        </p:cTn>
                                        <p:tgtEl>
                                          <p:spTgt spid="176"/>
                                        </p:tgtEl>
                                        <p:attrNameLst>
                                          <p:attrName>style.visibility</p:attrName>
                                        </p:attrNameLst>
                                      </p:cBhvr>
                                      <p:to>
                                        <p:strVal val="visible"/>
                                      </p:to>
                                    </p:set>
                                    <p:anim calcmode="lin" valueType="num">
                                      <p:cBhvr additive="base">
                                        <p:cTn id="17" dur="500"/>
                                        <p:tgtEl>
                                          <p:spTgt spid="176"/>
                                        </p:tgtEl>
                                        <p:attrNameLst>
                                          <p:attrName>ppt_y</p:attrName>
                                        </p:attrNameLst>
                                      </p:cBhvr>
                                      <p:tavLst>
                                        <p:tav tm="0">
                                          <p:val>
                                            <p:strVal val="#ppt_y-#ppt_h*1.125000"/>
                                          </p:val>
                                        </p:tav>
                                        <p:tav tm="100000">
                                          <p:val>
                                            <p:strVal val="#ppt_y"/>
                                          </p:val>
                                        </p:tav>
                                      </p:tavLst>
                                    </p:anim>
                                    <p:animEffect transition="in" filter="wipe(down)">
                                      <p:cBhvr>
                                        <p:cTn id="18" dur="500"/>
                                        <p:tgtEl>
                                          <p:spTgt spid="176"/>
                                        </p:tgtEl>
                                      </p:cBhvr>
                                    </p:animEffect>
                                  </p:childTnLst>
                                </p:cTn>
                              </p:par>
                              <p:par>
                                <p:cTn id="19" presetID="12" presetClass="entr" presetSubtype="4" fill="hold" grpId="0" nodeType="withEffect">
                                  <p:stCondLst>
                                    <p:cond delay="0"/>
                                  </p:stCondLst>
                                  <p:childTnLst>
                                    <p:set>
                                      <p:cBhvr>
                                        <p:cTn id="20" dur="1" fill="hold">
                                          <p:stCondLst>
                                            <p:cond delay="0"/>
                                          </p:stCondLst>
                                        </p:cTn>
                                        <p:tgtEl>
                                          <p:spTgt spid="175"/>
                                        </p:tgtEl>
                                        <p:attrNameLst>
                                          <p:attrName>style.visibility</p:attrName>
                                        </p:attrNameLst>
                                      </p:cBhvr>
                                      <p:to>
                                        <p:strVal val="visible"/>
                                      </p:to>
                                    </p:set>
                                    <p:anim calcmode="lin" valueType="num">
                                      <p:cBhvr additive="base">
                                        <p:cTn id="21" dur="500"/>
                                        <p:tgtEl>
                                          <p:spTgt spid="175"/>
                                        </p:tgtEl>
                                        <p:attrNameLst>
                                          <p:attrName>ppt_y</p:attrName>
                                        </p:attrNameLst>
                                      </p:cBhvr>
                                      <p:tavLst>
                                        <p:tav tm="0">
                                          <p:val>
                                            <p:strVal val="#ppt_y+#ppt_h*1.125000"/>
                                          </p:val>
                                        </p:tav>
                                        <p:tav tm="100000">
                                          <p:val>
                                            <p:strVal val="#ppt_y"/>
                                          </p:val>
                                        </p:tav>
                                      </p:tavLst>
                                    </p:anim>
                                    <p:animEffect transition="in" filter="wipe(up)">
                                      <p:cBhvr>
                                        <p:cTn id="22" dur="500"/>
                                        <p:tgtEl>
                                          <p:spTgt spid="175"/>
                                        </p:tgtEl>
                                      </p:cBhvr>
                                    </p:animEffect>
                                  </p:childTnLst>
                                </p:cTn>
                              </p:par>
                            </p:childTnLst>
                          </p:cTn>
                        </p:par>
                        <p:par>
                          <p:cTn id="23" fill="hold">
                            <p:stCondLst>
                              <p:cond delay="2000"/>
                            </p:stCondLst>
                            <p:childTnLst>
                              <p:par>
                                <p:cTn id="24" presetID="51" presetClass="entr" presetSubtype="0" fill="hold" grpId="1" nodeType="after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385" decel="100000"/>
                                        <p:tgtEl>
                                          <p:spTgt spid="3"/>
                                        </p:tgtEl>
                                      </p:cBhvr>
                                    </p:animEffect>
                                    <p:animScale>
                                      <p:cBhvr>
                                        <p:cTn id="27" dur="385" decel="100000"/>
                                        <p:tgtEl>
                                          <p:spTgt spid="3"/>
                                        </p:tgtEl>
                                      </p:cBhvr>
                                      <p:from x="10000" y="10000"/>
                                      <p:to x="200000" y="450000"/>
                                    </p:animScale>
                                    <p:animScale>
                                      <p:cBhvr>
                                        <p:cTn id="28" dur="615" accel="100000" fill="hold">
                                          <p:stCondLst>
                                            <p:cond delay="385"/>
                                          </p:stCondLst>
                                        </p:cTn>
                                        <p:tgtEl>
                                          <p:spTgt spid="3"/>
                                        </p:tgtEl>
                                      </p:cBhvr>
                                      <p:from x="200000" y="450000"/>
                                      <p:to x="100000" y="100000"/>
                                    </p:animScale>
                                    <p:set>
                                      <p:cBhvr>
                                        <p:cTn id="29" dur="385" fill="hold"/>
                                        <p:tgtEl>
                                          <p:spTgt spid="3"/>
                                        </p:tgtEl>
                                        <p:attrNameLst>
                                          <p:attrName>ppt_x</p:attrName>
                                        </p:attrNameLst>
                                      </p:cBhvr>
                                      <p:to>
                                        <p:strVal val="(0.5)"/>
                                      </p:to>
                                    </p:set>
                                    <p:anim from="(0.5)" to="(#ppt_x)" calcmode="lin" valueType="num">
                                      <p:cBhvr>
                                        <p:cTn id="30" dur="615" accel="100000" fill="hold">
                                          <p:stCondLst>
                                            <p:cond delay="385"/>
                                          </p:stCondLst>
                                        </p:cTn>
                                        <p:tgtEl>
                                          <p:spTgt spid="3"/>
                                        </p:tgtEl>
                                        <p:attrNameLst>
                                          <p:attrName>ppt_x</p:attrName>
                                        </p:attrNameLst>
                                      </p:cBhvr>
                                    </p:anim>
                                    <p:set>
                                      <p:cBhvr>
                                        <p:cTn id="31" dur="385" fill="hold"/>
                                        <p:tgtEl>
                                          <p:spTgt spid="3"/>
                                        </p:tgtEl>
                                        <p:attrNameLst>
                                          <p:attrName>ppt_y</p:attrName>
                                        </p:attrNameLst>
                                      </p:cBhvr>
                                      <p:to>
                                        <p:strVal val="(#ppt_y+0.4)"/>
                                      </p:to>
                                    </p:set>
                                    <p:anim from="(#ppt_y+0.4)" to="(#ppt_y)" calcmode="lin" valueType="num">
                                      <p:cBhvr>
                                        <p:cTn id="32" dur="615" accel="100000" fill="hold">
                                          <p:stCondLst>
                                            <p:cond delay="385"/>
                                          </p:stCondLst>
                                        </p:cTn>
                                        <p:tgtEl>
                                          <p:spTgt spid="3"/>
                                        </p:tgtEl>
                                        <p:attrNameLst>
                                          <p:attrName>ppt_y</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p:bldP spid="176" grpId="0"/>
      <p:bldP spid="3"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5" name="Right Arrow 74"/>
          <p:cNvSpPr/>
          <p:nvPr/>
        </p:nvSpPr>
        <p:spPr>
          <a:xfrm rot="8100000">
            <a:off x="5187950" y="3895090"/>
            <a:ext cx="708025" cy="504190"/>
          </a:xfrm>
          <a:prstGeom prst="rightArrow">
            <a:avLst/>
          </a:prstGeom>
          <a:gradFill>
            <a:gsLst>
              <a:gs pos="0">
                <a:schemeClr val="accent3">
                  <a:lumMod val="75000"/>
                </a:schemeClr>
              </a:gs>
              <a:gs pos="100000">
                <a:schemeClr val="accent3">
                  <a:lumMod val="60000"/>
                  <a:lumOff val="4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3" name="Right Arrow 72"/>
          <p:cNvSpPr/>
          <p:nvPr/>
        </p:nvSpPr>
        <p:spPr>
          <a:xfrm rot="2700000">
            <a:off x="3260725" y="3933825"/>
            <a:ext cx="598805" cy="504190"/>
          </a:xfrm>
          <a:prstGeom prst="rightArrow">
            <a:avLst/>
          </a:prstGeom>
          <a:gradFill>
            <a:gsLst>
              <a:gs pos="23000">
                <a:schemeClr val="accent3">
                  <a:lumMod val="75000"/>
                </a:schemeClr>
              </a:gs>
              <a:gs pos="100000">
                <a:schemeClr val="accent3">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3" name="文本框 22"/>
          <p:cNvSpPr txBox="1"/>
          <p:nvPr/>
        </p:nvSpPr>
        <p:spPr>
          <a:xfrm>
            <a:off x="827405" y="355600"/>
            <a:ext cx="5464810"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Standards für Simple Features in SQL</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 name="组合 23"/>
          <p:cNvGrpSpPr>
            <a:grpSpLocks noChangeAspect="1"/>
          </p:cNvGrpSpPr>
          <p:nvPr/>
        </p:nvGrpSpPr>
        <p:grpSpPr>
          <a:xfrm>
            <a:off x="323850" y="323850"/>
            <a:ext cx="431800" cy="431800"/>
            <a:chOff x="753978" y="1996508"/>
            <a:chExt cx="647250" cy="647250"/>
          </a:xfrm>
        </p:grpSpPr>
        <p:sp>
          <p:nvSpPr>
            <p:cNvPr id="17414" name="文本框 24"/>
            <p:cNvSpPr txBox="1"/>
            <p:nvPr/>
          </p:nvSpPr>
          <p:spPr>
            <a:xfrm>
              <a:off x="896440" y="2050031"/>
              <a:ext cx="336885" cy="552066"/>
            </a:xfrm>
            <a:prstGeom prst="rect">
              <a:avLst/>
            </a:prstGeom>
            <a:noFill/>
            <a:ln w="9525">
              <a:noFill/>
            </a:ln>
          </p:spPr>
          <p:txBody>
            <a:bodyPr anchor="t">
              <a:spAutoFit/>
            </a:bodyPr>
            <a:p>
              <a:pPr algn="ctr" eaLnBrk="0" hangingPunct="0"/>
              <a:r>
                <a:rPr lang="de-DE" altLang="zh-CN" dirty="0">
                  <a:solidFill>
                    <a:schemeClr val="bg1"/>
                  </a:solidFill>
                  <a:latin typeface="Arial" panose="020B0604020202020204" pitchFamily="34" charset="0"/>
                  <a:ea typeface="Arial" panose="020B0604020202020204" pitchFamily="34" charset="0"/>
                  <a:cs typeface="Arial" panose="020B0604020202020204" pitchFamily="34" charset="0"/>
                </a:rPr>
                <a:t>1</a:t>
              </a:r>
              <a:endParaRPr lang="de-DE" altLang="zh-CN"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nvGrpSpPr>
            <p:cNvPr id="17415" name="组合 25"/>
            <p:cNvGrpSpPr/>
            <p:nvPr/>
          </p:nvGrpSpPr>
          <p:grpSpPr>
            <a:xfrm>
              <a:off x="753978" y="1996508"/>
              <a:ext cx="647250" cy="647250"/>
              <a:chOff x="2084209" y="814147"/>
              <a:chExt cx="4173518" cy="4173518"/>
            </a:xfrm>
          </p:grpSpPr>
          <p:sp>
            <p:nvSpPr>
              <p:cNvPr id="4" name="椭圆 26"/>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 name="椭圆 27"/>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6" name="椭圆 28"/>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 name="椭圆 29"/>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 name="椭圆 30"/>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 name="椭圆 31"/>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3" name="椭圆 32"/>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1" name="椭圆 33"/>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2" name="椭圆 34"/>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3" name="椭圆 35"/>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4" name="椭圆 36"/>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17427" name="组合 37"/>
              <p:cNvGrpSpPr/>
              <p:nvPr/>
            </p:nvGrpSpPr>
            <p:grpSpPr>
              <a:xfrm>
                <a:off x="2084209" y="814147"/>
                <a:ext cx="4173518" cy="4173518"/>
                <a:chOff x="2084209" y="814147"/>
                <a:chExt cx="4173518" cy="4173518"/>
              </a:xfrm>
            </p:grpSpPr>
            <p:sp>
              <p:nvSpPr>
                <p:cNvPr id="16" name="椭圆 38"/>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8" name="椭圆 41"/>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9" name="椭圆 42"/>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20" name="椭圆 43"/>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5" name="椭圆 44"/>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6" name="椭圆 45"/>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7" name="椭圆 46"/>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8" name="椭圆 47"/>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9" name="椭圆 48"/>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0" name="椭圆 49"/>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1" name="椭圆 50"/>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55" name="Text Box 54"/>
          <p:cNvSpPr txBox="1"/>
          <p:nvPr/>
        </p:nvSpPr>
        <p:spPr>
          <a:xfrm>
            <a:off x="744220" y="1347470"/>
            <a:ext cx="4317365" cy="368300"/>
          </a:xfrm>
          <a:prstGeom prst="rect">
            <a:avLst/>
          </a:prstGeom>
          <a:solidFill>
            <a:schemeClr val="accent3">
              <a:lumMod val="75000"/>
            </a:schemeClr>
          </a:solidFill>
          <a:effectLst>
            <a:softEdge rad="12700"/>
          </a:effectLst>
        </p:spPr>
        <p:txBody>
          <a:bodyPr wrap="square" rtlCol="0">
            <a:spAutoFit/>
          </a:bodyPr>
          <a:p>
            <a:pPr algn="l"/>
            <a:r>
              <a:rPr lang="de-DE" altLang="en-US">
                <a:solidFill>
                  <a:schemeClr val="bg1"/>
                </a:solidFill>
                <a:latin typeface="Calibri Light" panose="020F0302020204030204" charset="0"/>
                <a:cs typeface="Calibri Light" panose="020F0302020204030204" charset="0"/>
              </a:rPr>
              <a:t>OpenGIS SFA - Part 1: Common architecture</a:t>
            </a:r>
            <a:endParaRPr lang="de-DE" altLang="en-US">
              <a:solidFill>
                <a:schemeClr val="bg1"/>
              </a:solidFill>
              <a:latin typeface="Calibri Light" panose="020F0302020204030204" charset="0"/>
              <a:cs typeface="Calibri Light" panose="020F0302020204030204" charset="0"/>
            </a:endParaRPr>
          </a:p>
        </p:txBody>
      </p:sp>
      <p:sp>
        <p:nvSpPr>
          <p:cNvPr id="57" name="Text Box 56"/>
          <p:cNvSpPr txBox="1"/>
          <p:nvPr/>
        </p:nvSpPr>
        <p:spPr>
          <a:xfrm>
            <a:off x="5928995" y="1563370"/>
            <a:ext cx="2642870" cy="368300"/>
          </a:xfrm>
          <a:prstGeom prst="rect">
            <a:avLst/>
          </a:prstGeom>
          <a:solidFill>
            <a:schemeClr val="accent3">
              <a:lumMod val="60000"/>
              <a:lumOff val="40000"/>
            </a:schemeClr>
          </a:solidFill>
        </p:spPr>
        <p:txBody>
          <a:bodyPr wrap="square" rtlCol="0">
            <a:spAutoFit/>
          </a:bodyPr>
          <a:p>
            <a:pPr algn="ctr"/>
            <a:r>
              <a:rPr lang="de-DE" altLang="en-US">
                <a:solidFill>
                  <a:schemeClr val="bg1"/>
                </a:solidFill>
                <a:latin typeface="Calibri Light" panose="020F0302020204030204" charset="0"/>
                <a:cs typeface="Calibri Light" panose="020F0302020204030204" charset="0"/>
              </a:rPr>
              <a:t>SQL/MM - Part 3: Spatial</a:t>
            </a:r>
            <a:endParaRPr lang="de-DE" altLang="en-US">
              <a:solidFill>
                <a:schemeClr val="bg1"/>
              </a:solidFill>
              <a:latin typeface="Calibri Light" panose="020F0302020204030204" charset="0"/>
              <a:cs typeface="Calibri Light" panose="020F0302020204030204" charset="0"/>
            </a:endParaRPr>
          </a:p>
        </p:txBody>
      </p:sp>
      <p:sp>
        <p:nvSpPr>
          <p:cNvPr id="64" name="Text Box 63"/>
          <p:cNvSpPr txBox="1"/>
          <p:nvPr/>
        </p:nvSpPr>
        <p:spPr>
          <a:xfrm>
            <a:off x="744220" y="1851660"/>
            <a:ext cx="4317365" cy="368300"/>
          </a:xfrm>
          <a:prstGeom prst="rect">
            <a:avLst/>
          </a:prstGeom>
          <a:solidFill>
            <a:schemeClr val="accent3">
              <a:lumMod val="75000"/>
            </a:schemeClr>
          </a:solidFill>
        </p:spPr>
        <p:txBody>
          <a:bodyPr wrap="square" rtlCol="0">
            <a:spAutoFit/>
          </a:bodyPr>
          <a:p>
            <a:pPr algn="l"/>
            <a:r>
              <a:rPr lang="de-DE" altLang="en-US">
                <a:solidFill>
                  <a:schemeClr val="bg1"/>
                </a:solidFill>
                <a:latin typeface="Calibri Light" panose="020F0302020204030204" charset="0"/>
                <a:cs typeface="Calibri Light" panose="020F0302020204030204" charset="0"/>
                <a:sym typeface="+mn-ea"/>
              </a:rPr>
              <a:t>OpenGIS SFA - Part 2: SQL Option</a:t>
            </a:r>
            <a:endParaRPr lang="de-DE" altLang="en-US">
              <a:solidFill>
                <a:schemeClr val="bg1"/>
              </a:solidFill>
              <a:latin typeface="Calibri Light" panose="020F0302020204030204" charset="0"/>
              <a:cs typeface="Calibri Light" panose="020F0302020204030204" charset="0"/>
              <a:sym typeface="+mn-ea"/>
            </a:endParaRPr>
          </a:p>
        </p:txBody>
      </p:sp>
      <p:sp>
        <p:nvSpPr>
          <p:cNvPr id="67" name="Right Arrow 66"/>
          <p:cNvSpPr/>
          <p:nvPr/>
        </p:nvSpPr>
        <p:spPr>
          <a:xfrm rot="20700000">
            <a:off x="5191125" y="1725295"/>
            <a:ext cx="647700" cy="504190"/>
          </a:xfrm>
          <a:prstGeom prst="rightArrow">
            <a:avLst>
              <a:gd name="adj1" fmla="val 38287"/>
              <a:gd name="adj2" fmla="val 54282"/>
            </a:avLst>
          </a:prstGeom>
          <a:gradFill>
            <a:gsLst>
              <a:gs pos="23000">
                <a:schemeClr val="accent3">
                  <a:lumMod val="75000"/>
                </a:schemeClr>
              </a:gs>
              <a:gs pos="100000">
                <a:schemeClr val="accent3">
                  <a:lumMod val="60000"/>
                  <a:lumOff val="40000"/>
                </a:schemeClr>
              </a:gs>
            </a:gsLst>
            <a:lin ang="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8" name="U-Turn Arrow 67"/>
          <p:cNvSpPr/>
          <p:nvPr/>
        </p:nvSpPr>
        <p:spPr>
          <a:xfrm flipH="1">
            <a:off x="4521200" y="699770"/>
            <a:ext cx="1626235" cy="789305"/>
          </a:xfrm>
          <a:prstGeom prst="uturnArrow">
            <a:avLst>
              <a:gd name="adj1" fmla="val 25905"/>
              <a:gd name="adj2" fmla="val 25000"/>
              <a:gd name="adj3" fmla="val 25985"/>
              <a:gd name="adj4" fmla="val 74014"/>
              <a:gd name="adj5" fmla="val 71198"/>
            </a:avLst>
          </a:prstGeom>
          <a:gradFill>
            <a:gsLst>
              <a:gs pos="12000">
                <a:schemeClr val="accent3">
                  <a:lumMod val="75000"/>
                </a:schemeClr>
              </a:gs>
              <a:gs pos="100000">
                <a:schemeClr val="accent3">
                  <a:lumMod val="60000"/>
                  <a:lumOff val="4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endParaRPr>
          </a:p>
        </p:txBody>
      </p:sp>
      <p:sp>
        <p:nvSpPr>
          <p:cNvPr id="70" name="Text Box 69"/>
          <p:cNvSpPr txBox="1"/>
          <p:nvPr/>
        </p:nvSpPr>
        <p:spPr>
          <a:xfrm>
            <a:off x="5652135" y="2496820"/>
            <a:ext cx="2980690" cy="1506855"/>
          </a:xfrm>
          <a:prstGeom prst="rect">
            <a:avLst/>
          </a:prstGeom>
          <a:solidFill>
            <a:schemeClr val="accent3">
              <a:lumMod val="60000"/>
              <a:lumOff val="40000"/>
            </a:schemeClr>
          </a:solidFill>
        </p:spPr>
        <p:txBody>
          <a:bodyPr wrap="square" rtlCol="0">
            <a:spAutoFit/>
          </a:bodyPr>
          <a:p>
            <a:pPr algn="ctr"/>
            <a:r>
              <a:rPr lang="de-DE" altLang="en-US">
                <a:solidFill>
                  <a:schemeClr val="bg1"/>
                </a:solidFill>
                <a:latin typeface="Calibri Light" panose="020F0302020204030204" charset="0"/>
                <a:cs typeface="Calibri Light" panose="020F0302020204030204" charset="0"/>
              </a:rPr>
              <a:t>Funktionen &amp; Befehle für raumbezogene Daten</a:t>
            </a:r>
            <a:endParaRPr lang="de-DE" altLang="en-US">
              <a:solidFill>
                <a:schemeClr val="bg1"/>
              </a:solidFill>
              <a:latin typeface="Calibri Light" panose="020F0302020204030204" charset="0"/>
              <a:cs typeface="Calibri Light" panose="020F0302020204030204" charset="0"/>
            </a:endParaRPr>
          </a:p>
          <a:p>
            <a:pPr algn="ctr"/>
            <a:r>
              <a:rPr lang="de-DE" altLang="en-US" sz="1400">
                <a:solidFill>
                  <a:schemeClr val="bg1"/>
                </a:solidFill>
                <a:latin typeface="Calibri Light" panose="020F0302020204030204" charset="0"/>
                <a:cs typeface="Calibri Light" panose="020F0302020204030204" charset="0"/>
              </a:rPr>
              <a:t>- OpenGIS SFA 2.0</a:t>
            </a:r>
            <a:endParaRPr lang="de-DE" altLang="en-US" sz="1400">
              <a:solidFill>
                <a:schemeClr val="bg1"/>
              </a:solidFill>
              <a:latin typeface="Calibri Light" panose="020F0302020204030204" charset="0"/>
              <a:cs typeface="Calibri Light" panose="020F0302020204030204" charset="0"/>
            </a:endParaRPr>
          </a:p>
          <a:p>
            <a:pPr algn="ctr"/>
            <a:r>
              <a:rPr lang="de-DE" altLang="en-US" sz="1400">
                <a:solidFill>
                  <a:schemeClr val="bg1"/>
                </a:solidFill>
                <a:latin typeface="Calibri Light" panose="020F0302020204030204" charset="0"/>
                <a:cs typeface="Calibri Light" panose="020F0302020204030204" charset="0"/>
              </a:rPr>
              <a:t>- GOM Zirkuläre Features</a:t>
            </a:r>
            <a:endParaRPr lang="de-DE" altLang="en-US" sz="1400">
              <a:solidFill>
                <a:schemeClr val="bg1"/>
              </a:solidFill>
              <a:latin typeface="Calibri Light" panose="020F0302020204030204" charset="0"/>
              <a:cs typeface="Calibri Light" panose="020F0302020204030204" charset="0"/>
            </a:endParaRPr>
          </a:p>
          <a:p>
            <a:pPr algn="ctr"/>
            <a:r>
              <a:rPr lang="de-DE" altLang="en-US" sz="1400">
                <a:solidFill>
                  <a:schemeClr val="bg1"/>
                </a:solidFill>
                <a:latin typeface="Calibri Light" panose="020F0302020204030204" charset="0"/>
                <a:cs typeface="Calibri Light" panose="020F0302020204030204" charset="0"/>
              </a:rPr>
              <a:t>- erweiterte Funktionen/Methoden</a:t>
            </a:r>
            <a:endParaRPr lang="de-DE" altLang="en-US" sz="1400">
              <a:solidFill>
                <a:schemeClr val="bg1"/>
              </a:solidFill>
              <a:latin typeface="Calibri Light" panose="020F0302020204030204" charset="0"/>
              <a:cs typeface="Calibri Light" panose="020F0302020204030204" charset="0"/>
            </a:endParaRPr>
          </a:p>
          <a:p>
            <a:pPr algn="ctr"/>
            <a:r>
              <a:rPr lang="de-DE" altLang="en-US" sz="1400">
                <a:solidFill>
                  <a:schemeClr val="bg1"/>
                </a:solidFill>
                <a:latin typeface="Calibri Light" panose="020F0302020204030204" charset="0"/>
                <a:cs typeface="Calibri Light" panose="020F0302020204030204" charset="0"/>
              </a:rPr>
              <a:t>- GML-Support</a:t>
            </a:r>
            <a:endParaRPr lang="de-DE" altLang="en-US" sz="1400">
              <a:solidFill>
                <a:schemeClr val="bg1"/>
              </a:solidFill>
              <a:latin typeface="Calibri Light" panose="020F0302020204030204" charset="0"/>
              <a:cs typeface="Calibri Light" panose="020F0302020204030204" charset="0"/>
            </a:endParaRPr>
          </a:p>
        </p:txBody>
      </p:sp>
      <p:sp>
        <p:nvSpPr>
          <p:cNvPr id="71" name="Text Box 70"/>
          <p:cNvSpPr txBox="1"/>
          <p:nvPr/>
        </p:nvSpPr>
        <p:spPr>
          <a:xfrm>
            <a:off x="1403985" y="2499360"/>
            <a:ext cx="2024380" cy="1660525"/>
          </a:xfrm>
          <a:prstGeom prst="rect">
            <a:avLst/>
          </a:prstGeom>
          <a:solidFill>
            <a:schemeClr val="accent3">
              <a:lumMod val="75000"/>
            </a:schemeClr>
          </a:solidFill>
        </p:spPr>
        <p:txBody>
          <a:bodyPr wrap="square" rtlCol="0">
            <a:spAutoFit/>
          </a:bodyPr>
          <a:p>
            <a:pPr algn="ctr"/>
            <a:r>
              <a:rPr lang="de-DE" altLang="en-US">
                <a:solidFill>
                  <a:schemeClr val="bg1"/>
                </a:solidFill>
                <a:latin typeface="Calibri Light" panose="020F0302020204030204" charset="0"/>
                <a:cs typeface="Calibri Light" panose="020F0302020204030204" charset="0"/>
              </a:rPr>
              <a:t>Simple Features</a:t>
            </a:r>
            <a:endParaRPr lang="de-DE" altLang="en-US">
              <a:solidFill>
                <a:schemeClr val="bg1"/>
              </a:solidFill>
              <a:latin typeface="Calibri Light" panose="020F0302020204030204" charset="0"/>
              <a:cs typeface="Calibri Light" panose="020F0302020204030204" charset="0"/>
            </a:endParaRPr>
          </a:p>
          <a:p>
            <a:pPr algn="ctr"/>
            <a:r>
              <a:rPr lang="de-DE" altLang="en-US" sz="1400">
                <a:solidFill>
                  <a:schemeClr val="bg1"/>
                </a:solidFill>
                <a:latin typeface="Calibri Light" panose="020F0302020204030204" charset="0"/>
                <a:cs typeface="Calibri Light" panose="020F0302020204030204" charset="0"/>
              </a:rPr>
              <a:t>- GOM SF</a:t>
            </a:r>
            <a:endParaRPr lang="de-DE" altLang="en-US" sz="1400">
              <a:solidFill>
                <a:schemeClr val="bg1"/>
              </a:solidFill>
              <a:latin typeface="Calibri Light" panose="020F0302020204030204" charset="0"/>
              <a:cs typeface="Calibri Light" panose="020F0302020204030204" charset="0"/>
            </a:endParaRPr>
          </a:p>
          <a:p>
            <a:pPr algn="ctr"/>
            <a:r>
              <a:rPr lang="de-DE" altLang="en-US" sz="1400">
                <a:solidFill>
                  <a:schemeClr val="bg1"/>
                </a:solidFill>
                <a:latin typeface="Calibri Light" panose="020F0302020204030204" charset="0"/>
                <a:cs typeface="Calibri Light" panose="020F0302020204030204" charset="0"/>
              </a:rPr>
              <a:t>- Speicherung</a:t>
            </a:r>
            <a:endParaRPr lang="de-DE" altLang="en-US" sz="1400">
              <a:solidFill>
                <a:schemeClr val="bg1"/>
              </a:solidFill>
              <a:latin typeface="Calibri Light" panose="020F0302020204030204" charset="0"/>
              <a:cs typeface="Calibri Light" panose="020F0302020204030204" charset="0"/>
            </a:endParaRPr>
          </a:p>
          <a:p>
            <a:pPr algn="ctr"/>
            <a:r>
              <a:rPr lang="de-DE" altLang="en-US" sz="1400">
                <a:solidFill>
                  <a:schemeClr val="bg1"/>
                </a:solidFill>
                <a:latin typeface="Calibri Light" panose="020F0302020204030204" charset="0"/>
                <a:cs typeface="Calibri Light" panose="020F0302020204030204" charset="0"/>
              </a:rPr>
              <a:t>- Erstellung</a:t>
            </a:r>
            <a:endParaRPr lang="de-DE" altLang="en-US" sz="1400">
              <a:solidFill>
                <a:schemeClr val="bg1"/>
              </a:solidFill>
              <a:latin typeface="Calibri Light" panose="020F0302020204030204" charset="0"/>
              <a:cs typeface="Calibri Light" panose="020F0302020204030204" charset="0"/>
            </a:endParaRPr>
          </a:p>
          <a:p>
            <a:pPr algn="ctr"/>
            <a:r>
              <a:rPr lang="de-DE" altLang="en-US" sz="1400">
                <a:solidFill>
                  <a:schemeClr val="bg1"/>
                </a:solidFill>
                <a:latin typeface="Calibri Light" panose="020F0302020204030204" charset="0"/>
                <a:cs typeface="Calibri Light" panose="020F0302020204030204" charset="0"/>
              </a:rPr>
              <a:t>- Datenaufruf</a:t>
            </a:r>
            <a:endParaRPr lang="de-DE" altLang="en-US" sz="1400">
              <a:solidFill>
                <a:schemeClr val="bg1"/>
              </a:solidFill>
              <a:latin typeface="Calibri Light" panose="020F0302020204030204" charset="0"/>
              <a:cs typeface="Calibri Light" panose="020F0302020204030204" charset="0"/>
            </a:endParaRPr>
          </a:p>
          <a:p>
            <a:pPr algn="ctr"/>
            <a:r>
              <a:rPr lang="de-DE" altLang="en-US" sz="1400">
                <a:solidFill>
                  <a:schemeClr val="bg1"/>
                </a:solidFill>
                <a:latin typeface="Calibri Light" panose="020F0302020204030204" charset="0"/>
                <a:cs typeface="Calibri Light" panose="020F0302020204030204" charset="0"/>
              </a:rPr>
              <a:t>- Datenupdates</a:t>
            </a:r>
            <a:endParaRPr lang="de-DE" altLang="en-US" sz="1400">
              <a:solidFill>
                <a:schemeClr val="bg1"/>
              </a:solidFill>
              <a:latin typeface="Calibri Light" panose="020F0302020204030204" charset="0"/>
              <a:cs typeface="Calibri Light" panose="020F0302020204030204" charset="0"/>
            </a:endParaRPr>
          </a:p>
          <a:p>
            <a:pPr algn="ctr"/>
            <a:r>
              <a:rPr lang="de-DE" altLang="en-US" sz="1400">
                <a:solidFill>
                  <a:schemeClr val="bg1"/>
                </a:solidFill>
                <a:latin typeface="Calibri Light" panose="020F0302020204030204" charset="0"/>
                <a:cs typeface="Calibri Light" panose="020F0302020204030204" charset="0"/>
              </a:rPr>
              <a:t>- Lagebeziehungen</a:t>
            </a:r>
            <a:endParaRPr lang="de-DE" altLang="en-US" sz="1400">
              <a:solidFill>
                <a:schemeClr val="bg1"/>
              </a:solidFill>
              <a:latin typeface="Calibri Light" panose="020F0302020204030204" charset="0"/>
              <a:cs typeface="Calibri Light" panose="020F0302020204030204" charset="0"/>
            </a:endParaRPr>
          </a:p>
        </p:txBody>
      </p:sp>
      <p:sp>
        <p:nvSpPr>
          <p:cNvPr id="72" name="Text Box 71"/>
          <p:cNvSpPr txBox="1"/>
          <p:nvPr/>
        </p:nvSpPr>
        <p:spPr>
          <a:xfrm>
            <a:off x="3129915" y="4499610"/>
            <a:ext cx="2884170" cy="368300"/>
          </a:xfrm>
          <a:prstGeom prst="rect">
            <a:avLst/>
          </a:prstGeom>
          <a:gradFill>
            <a:gsLst>
              <a:gs pos="26000">
                <a:schemeClr val="accent3">
                  <a:lumMod val="75000"/>
                </a:schemeClr>
              </a:gs>
              <a:gs pos="100000">
                <a:schemeClr val="accent3">
                  <a:lumMod val="60000"/>
                  <a:lumOff val="40000"/>
                </a:schemeClr>
              </a:gs>
            </a:gsLst>
            <a:lin ang="16200000" scaled="0"/>
          </a:gradFill>
        </p:spPr>
        <p:txBody>
          <a:bodyPr wrap="square" rtlCol="0">
            <a:spAutoFit/>
          </a:bodyPr>
          <a:p>
            <a:r>
              <a:rPr lang="de-DE" altLang="en-US">
                <a:solidFill>
                  <a:schemeClr val="bg1"/>
                </a:solidFill>
                <a:latin typeface="Calibri Light" panose="020F0302020204030204" charset="0"/>
                <a:cs typeface="Calibri Light" panose="020F0302020204030204" charset="0"/>
              </a:rPr>
              <a:t>Raumbezogene Daten in SQL</a:t>
            </a:r>
            <a:endParaRPr lang="de-DE" altLang="en-US">
              <a:solidFill>
                <a:schemeClr val="bg1"/>
              </a:solidFill>
              <a:latin typeface="Calibri Light" panose="020F0302020204030204" charset="0"/>
              <a:cs typeface="Calibri Light" panose="020F0302020204030204" charset="0"/>
            </a:endParaRPr>
          </a:p>
        </p:txBody>
      </p:sp>
      <p:sp>
        <p:nvSpPr>
          <p:cNvPr id="77" name="Text Box 76"/>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advClick="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000" fill="hold">
                                          <p:stCondLst>
                                            <p:cond delay="0"/>
                                          </p:stCondLst>
                                        </p:cTn>
                                        <p:tgtEl>
                                          <p:spTgt spid="23"/>
                                        </p:tgtEl>
                                        <p:attrNameLst>
                                          <p:attrName>style.visibility</p:attrName>
                                        </p:attrNameLst>
                                      </p:cBhvr>
                                      <p:to>
                                        <p:strVal val="visible"/>
                                      </p:to>
                                    </p:set>
                                    <p:animEffect transition="in" filter="wipe(left)">
                                      <p:cBhvr>
                                        <p:cTn id="7" dur="1000"/>
                                        <p:tgtEl>
                                          <p:spTgt spid="23"/>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wipe(left)">
                                      <p:cBhvr>
                                        <p:cTn id="11" dur="500"/>
                                        <p:tgtEl>
                                          <p:spTgt spid="55"/>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64"/>
                                        </p:tgtEl>
                                        <p:attrNameLst>
                                          <p:attrName>style.visibility</p:attrName>
                                        </p:attrNameLst>
                                      </p:cBhvr>
                                      <p:to>
                                        <p:strVal val="visible"/>
                                      </p:to>
                                    </p:set>
                                    <p:animEffect transition="in" filter="wipe(left)">
                                      <p:cBhvr>
                                        <p:cTn id="16" dur="500"/>
                                        <p:tgtEl>
                                          <p:spTgt spid="64"/>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grpId="0" nodeType="clickEffect">
                                  <p:stCondLst>
                                    <p:cond delay="0"/>
                                  </p:stCondLst>
                                  <p:childTnLst>
                                    <p:set>
                                      <p:cBhvr>
                                        <p:cTn id="20" dur="1" fill="hold">
                                          <p:stCondLst>
                                            <p:cond delay="0"/>
                                          </p:stCondLst>
                                        </p:cTn>
                                        <p:tgtEl>
                                          <p:spTgt spid="71"/>
                                        </p:tgtEl>
                                        <p:attrNameLst>
                                          <p:attrName>style.visibility</p:attrName>
                                        </p:attrNameLst>
                                      </p:cBhvr>
                                      <p:to>
                                        <p:strVal val="visible"/>
                                      </p:to>
                                    </p:set>
                                    <p:animEffect transition="in" filter="wipe(up)">
                                      <p:cBhvr>
                                        <p:cTn id="21" dur="500"/>
                                        <p:tgtEl>
                                          <p:spTgt spid="71"/>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wipe(left)">
                                      <p:cBhvr>
                                        <p:cTn id="26" dur="500"/>
                                        <p:tgtEl>
                                          <p:spTgt spid="57"/>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grpId="0" nodeType="clickEffect">
                                  <p:stCondLst>
                                    <p:cond delay="0"/>
                                  </p:stCondLst>
                                  <p:childTnLst>
                                    <p:set>
                                      <p:cBhvr>
                                        <p:cTn id="30" dur="1" fill="hold">
                                          <p:stCondLst>
                                            <p:cond delay="0"/>
                                          </p:stCondLst>
                                        </p:cTn>
                                        <p:tgtEl>
                                          <p:spTgt spid="70"/>
                                        </p:tgtEl>
                                        <p:attrNameLst>
                                          <p:attrName>style.visibility</p:attrName>
                                        </p:attrNameLst>
                                      </p:cBhvr>
                                      <p:to>
                                        <p:strVal val="visible"/>
                                      </p:to>
                                    </p:set>
                                    <p:animEffect transition="in" filter="wipe(up)">
                                      <p:cBhvr>
                                        <p:cTn id="31" dur="500"/>
                                        <p:tgtEl>
                                          <p:spTgt spid="70"/>
                                        </p:tgtEl>
                                      </p:cBhvr>
                                    </p:animEffect>
                                  </p:childTnLst>
                                </p:cTn>
                              </p:par>
                            </p:childTnLst>
                          </p:cTn>
                        </p:par>
                      </p:childTnLst>
                    </p:cTn>
                  </p:par>
                  <p:par>
                    <p:cTn id="32" fill="hold">
                      <p:stCondLst>
                        <p:cond delay="indefinite"/>
                      </p:stCondLst>
                      <p:childTnLst>
                        <p:par>
                          <p:cTn id="33" fill="hold">
                            <p:stCondLst>
                              <p:cond delay="0"/>
                            </p:stCondLst>
                            <p:childTnLst>
                              <p:par>
                                <p:cTn id="34" presetID="6" presetClass="entr" presetSubtype="32" fill="hold" grpId="0" nodeType="clickEffect">
                                  <p:stCondLst>
                                    <p:cond delay="0"/>
                                  </p:stCondLst>
                                  <p:childTnLst>
                                    <p:set>
                                      <p:cBhvr>
                                        <p:cTn id="35" dur="500" fill="hold">
                                          <p:stCondLst>
                                            <p:cond delay="0"/>
                                          </p:stCondLst>
                                        </p:cTn>
                                        <p:tgtEl>
                                          <p:spTgt spid="67"/>
                                        </p:tgtEl>
                                        <p:attrNameLst>
                                          <p:attrName>style.visibility</p:attrName>
                                        </p:attrNameLst>
                                      </p:cBhvr>
                                      <p:to>
                                        <p:strVal val="visible"/>
                                      </p:to>
                                    </p:set>
                                    <p:animEffect transition="in" filter="circle(out)">
                                      <p:cBhvr>
                                        <p:cTn id="36" dur="500"/>
                                        <p:tgtEl>
                                          <p:spTgt spid="67"/>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grpId="0" nodeType="clickEffect">
                                  <p:stCondLst>
                                    <p:cond delay="0"/>
                                  </p:stCondLst>
                                  <p:childTnLst>
                                    <p:set>
                                      <p:cBhvr>
                                        <p:cTn id="40" dur="1" fill="hold">
                                          <p:stCondLst>
                                            <p:cond delay="0"/>
                                          </p:stCondLst>
                                        </p:cTn>
                                        <p:tgtEl>
                                          <p:spTgt spid="68"/>
                                        </p:tgtEl>
                                        <p:attrNameLst>
                                          <p:attrName>style.visibility</p:attrName>
                                        </p:attrNameLst>
                                      </p:cBhvr>
                                      <p:to>
                                        <p:strVal val="visible"/>
                                      </p:to>
                                    </p:set>
                                    <p:animEffect transition="in" filter="wipe(down)">
                                      <p:cBhvr>
                                        <p:cTn id="41" dur="500"/>
                                        <p:tgtEl>
                                          <p:spTgt spid="68"/>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0" nodeType="clickEffect">
                                  <p:stCondLst>
                                    <p:cond delay="0"/>
                                  </p:stCondLst>
                                  <p:childTnLst>
                                    <p:set>
                                      <p:cBhvr>
                                        <p:cTn id="45" dur="1" fill="hold">
                                          <p:stCondLst>
                                            <p:cond delay="0"/>
                                          </p:stCondLst>
                                        </p:cTn>
                                        <p:tgtEl>
                                          <p:spTgt spid="73"/>
                                        </p:tgtEl>
                                        <p:attrNameLst>
                                          <p:attrName>style.visibility</p:attrName>
                                        </p:attrNameLst>
                                      </p:cBhvr>
                                      <p:to>
                                        <p:strVal val="visible"/>
                                      </p:to>
                                    </p:set>
                                    <p:animEffect transition="in" filter="dissolve">
                                      <p:cBhvr>
                                        <p:cTn id="46" dur="500"/>
                                        <p:tgtEl>
                                          <p:spTgt spid="73"/>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75"/>
                                        </p:tgtEl>
                                        <p:attrNameLst>
                                          <p:attrName>style.visibility</p:attrName>
                                        </p:attrNameLst>
                                      </p:cBhvr>
                                      <p:to>
                                        <p:strVal val="visible"/>
                                      </p:to>
                                    </p:set>
                                    <p:animEffect transition="in" filter="dissolve">
                                      <p:cBhvr>
                                        <p:cTn id="49" dur="500"/>
                                        <p:tgtEl>
                                          <p:spTgt spid="75"/>
                                        </p:tgtEl>
                                      </p:cBhvr>
                                    </p:animEffect>
                                  </p:childTnLst>
                                </p:cTn>
                              </p:par>
                            </p:childTnLst>
                          </p:cTn>
                        </p:par>
                        <p:par>
                          <p:cTn id="50" fill="hold">
                            <p:stCondLst>
                              <p:cond delay="500"/>
                            </p:stCondLst>
                            <p:childTnLst>
                              <p:par>
                                <p:cTn id="51" presetID="22" presetClass="entr" presetSubtype="1" fill="hold" grpId="0" nodeType="afterEffect">
                                  <p:stCondLst>
                                    <p:cond delay="0"/>
                                  </p:stCondLst>
                                  <p:childTnLst>
                                    <p:set>
                                      <p:cBhvr>
                                        <p:cTn id="52" dur="1" fill="hold">
                                          <p:stCondLst>
                                            <p:cond delay="0"/>
                                          </p:stCondLst>
                                        </p:cTn>
                                        <p:tgtEl>
                                          <p:spTgt spid="72"/>
                                        </p:tgtEl>
                                        <p:attrNameLst>
                                          <p:attrName>style.visibility</p:attrName>
                                        </p:attrNameLst>
                                      </p:cBhvr>
                                      <p:to>
                                        <p:strVal val="visible"/>
                                      </p:to>
                                    </p:set>
                                    <p:animEffect transition="in" filter="wipe(up)">
                                      <p:cBhvr>
                                        <p:cTn id="53"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64" grpId="0" bldLvl="0" animBg="1"/>
      <p:bldP spid="55" grpId="0" bldLvl="0" animBg="1"/>
      <p:bldP spid="57" grpId="0" bldLvl="0" animBg="1"/>
      <p:bldP spid="67" grpId="0" bldLvl="0" animBg="1"/>
      <p:bldP spid="68" grpId="0" bldLvl="0" animBg="1"/>
      <p:bldP spid="71" grpId="0" bldLvl="0" animBg="1"/>
      <p:bldP spid="70" grpId="0" bldLvl="0" animBg="1"/>
      <p:bldP spid="73" grpId="0" bldLvl="0" animBg="1"/>
      <p:bldP spid="75" grpId="0" bldLvl="0" animBg="1"/>
      <p:bldP spid="72" grpId="0" bldLvl="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7405"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cs typeface="Calibri Light" panose="020F0302020204030204" charset="0"/>
                <a:sym typeface="+mn-ea"/>
              </a:rPr>
              <a:t>Geometrietypen in WKB</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2</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pic>
        <p:nvPicPr>
          <p:cNvPr id="2" name="Picture 1" descr="D:\UniHeidelberg\Kurse\FS2\Geodatenbanken\referat\pics\WKB2.pngWKB2"/>
          <p:cNvPicPr>
            <a:picLocks noChangeAspect="1"/>
          </p:cNvPicPr>
          <p:nvPr/>
        </p:nvPicPr>
        <p:blipFill>
          <a:blip r:embed="rId1"/>
          <a:srcRect/>
          <a:stretch>
            <a:fillRect/>
          </a:stretch>
        </p:blipFill>
        <p:spPr>
          <a:xfrm>
            <a:off x="4500245" y="915670"/>
            <a:ext cx="3877945" cy="3691255"/>
          </a:xfrm>
          <a:prstGeom prst="rect">
            <a:avLst/>
          </a:prstGeom>
        </p:spPr>
      </p:pic>
      <p:pic>
        <p:nvPicPr>
          <p:cNvPr id="3" name="Picture 2" descr="D:\UniHeidelberg\Kurse\FS2\Geodatenbanken\referat\pics\WKB1.pngWKB1"/>
          <p:cNvPicPr>
            <a:picLocks noChangeAspect="1"/>
          </p:cNvPicPr>
          <p:nvPr/>
        </p:nvPicPr>
        <p:blipFill>
          <a:blip r:embed="rId2"/>
          <a:srcRect/>
          <a:stretch>
            <a:fillRect/>
          </a:stretch>
        </p:blipFill>
        <p:spPr>
          <a:xfrm>
            <a:off x="744220" y="915670"/>
            <a:ext cx="3661410" cy="3691890"/>
          </a:xfrm>
          <a:prstGeom prst="rect">
            <a:avLst/>
          </a:prstGeom>
        </p:spPr>
      </p:pic>
      <p:sp>
        <p:nvSpPr>
          <p:cNvPr id="14" name="Text Box 13"/>
          <p:cNvSpPr txBox="1"/>
          <p:nvPr/>
        </p:nvSpPr>
        <p:spPr>
          <a:xfrm rot="16200000">
            <a:off x="7150100" y="2839085"/>
            <a:ext cx="3773170" cy="213995"/>
          </a:xfrm>
          <a:prstGeom prst="rect">
            <a:avLst/>
          </a:prstGeom>
          <a:noFill/>
        </p:spPr>
        <p:txBody>
          <a:bodyPr wrap="square" rtlCol="0">
            <a:spAutoFit/>
          </a:bodyPr>
          <a:p>
            <a:r>
              <a:rPr lang="de-DE" altLang="en-US" sz="800">
                <a:solidFill>
                  <a:schemeClr val="bg1"/>
                </a:solidFill>
                <a:latin typeface="Calibri" panose="020F0502020204030204" pitchFamily="34" charset="0"/>
              </a:rPr>
              <a:t>Quelle: OGC 2011, S. 63f.</a:t>
            </a:r>
            <a:endParaRPr lang="de-DE" altLang="en-US" sz="800">
              <a:solidFill>
                <a:schemeClr val="bg1"/>
              </a:solidFill>
              <a:latin typeface="Calibri" panose="020F0502020204030204" pitchFamily="34" charset="0"/>
            </a:endParaRPr>
          </a:p>
        </p:txBody>
      </p:sp>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wipe(left)">
                                      <p:cBhvr>
                                        <p:cTn id="7" dur="500"/>
                                        <p:tgtEl>
                                          <p:spTgt spid="74"/>
                                        </p:tgtEl>
                                      </p:cBhvr>
                                    </p:animEffect>
                                  </p:childTnLst>
                                </p:cTn>
                              </p:par>
                              <p:par>
                                <p:cTn id="8" presetID="1"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1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7405"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Repräsentation der Geometrie</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2</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2" name="Text Box 1"/>
          <p:cNvSpPr txBox="1"/>
          <p:nvPr/>
        </p:nvSpPr>
        <p:spPr>
          <a:xfrm>
            <a:off x="971550" y="843280"/>
            <a:ext cx="7938770" cy="337185"/>
          </a:xfrm>
          <a:prstGeom prst="rect">
            <a:avLst/>
          </a:prstGeom>
          <a:noFill/>
        </p:spPr>
        <p:txBody>
          <a:bodyPr wrap="square" rtlCol="0">
            <a:spAutoFit/>
          </a:bodyPr>
          <a:p>
            <a:r>
              <a:rPr lang="de-DE" altLang="en-US" sz="1600">
                <a:solidFill>
                  <a:schemeClr val="bg1"/>
                </a:solidFill>
                <a:latin typeface="Calibri Light" panose="020F0302020204030204" charset="0"/>
                <a:cs typeface="Calibri Light" panose="020F0302020204030204" charset="0"/>
              </a:rPr>
              <a:t>Extended Well-known Text (EWKT)</a:t>
            </a:r>
            <a:endParaRPr lang="de-DE" altLang="en-US" sz="1600">
              <a:solidFill>
                <a:schemeClr val="bg1"/>
              </a:solidFill>
              <a:latin typeface="Calibri Light" panose="020F0302020204030204" charset="0"/>
              <a:cs typeface="Calibri Light" panose="020F0302020204030204" charset="0"/>
            </a:endParaRPr>
          </a:p>
        </p:txBody>
      </p:sp>
      <p:sp>
        <p:nvSpPr>
          <p:cNvPr id="3" name="Text Box 2"/>
          <p:cNvSpPr txBox="1"/>
          <p:nvPr/>
        </p:nvSpPr>
        <p:spPr>
          <a:xfrm>
            <a:off x="971550" y="1419225"/>
            <a:ext cx="5111115" cy="829945"/>
          </a:xfrm>
          <a:prstGeom prst="rect">
            <a:avLst/>
          </a:prstGeom>
          <a:noFill/>
        </p:spPr>
        <p:txBody>
          <a:bodyPr wrap="square" rtlCol="0">
            <a:spAutoFit/>
          </a:bodyPr>
          <a:p>
            <a:r>
              <a:rPr lang="de-DE" altLang="en-US" sz="1200">
                <a:solidFill>
                  <a:schemeClr val="bg1"/>
                </a:solidFill>
                <a:latin typeface="Calibri" panose="020F0502020204030204" pitchFamily="34" charset="0"/>
                <a:cs typeface="Consolas" panose="020B0609020204030204" charset="0"/>
              </a:rPr>
              <a:t>Für 3D Geometrien wird Z per Default erkannt:</a:t>
            </a:r>
            <a:endParaRPr lang="de-DE" altLang="en-US" sz="1200">
              <a:solidFill>
                <a:schemeClr val="bg1"/>
              </a:solidFill>
              <a:latin typeface="Calibri" panose="020F0502020204030204" pitchFamily="34" charset="0"/>
              <a:cs typeface="Consolas" panose="020B0609020204030204" charset="0"/>
            </a:endParaRPr>
          </a:p>
          <a:p>
            <a:endParaRPr lang="de-DE" altLang="en-US" sz="1200">
              <a:solidFill>
                <a:schemeClr val="bg1"/>
              </a:solidFill>
              <a:latin typeface="Calibri" panose="020F0502020204030204" pitchFamily="34" charset="0"/>
              <a:cs typeface="Consolas" panose="020B0609020204030204" charset="0"/>
            </a:endParaRPr>
          </a:p>
          <a:p>
            <a:r>
              <a:rPr lang="en-US" sz="1200">
                <a:solidFill>
                  <a:schemeClr val="bg1"/>
                </a:solidFill>
                <a:latin typeface="Consolas" panose="020B0609020204030204" charset="0"/>
                <a:cs typeface="Consolas" panose="020B0609020204030204" charset="0"/>
              </a:rPr>
              <a:t>OGC: POINT Z (1 2 3)</a:t>
            </a:r>
            <a:endParaRPr lang="en-US" sz="1200">
              <a:solidFill>
                <a:schemeClr val="bg1"/>
              </a:solidFill>
              <a:latin typeface="Consolas" panose="020B0609020204030204" charset="0"/>
              <a:cs typeface="Consolas" panose="020B0609020204030204" charset="0"/>
            </a:endParaRPr>
          </a:p>
          <a:p>
            <a:r>
              <a:rPr lang="en-US" sz="1200">
                <a:solidFill>
                  <a:schemeClr val="bg1"/>
                </a:solidFill>
                <a:latin typeface="Consolas" panose="020B0609020204030204" charset="0"/>
                <a:cs typeface="Consolas" panose="020B0609020204030204" charset="0"/>
              </a:rPr>
              <a:t>EWKT: POINT (1 2 3)</a:t>
            </a:r>
            <a:endParaRPr lang="de-DE" altLang="en-US" sz="1200">
              <a:solidFill>
                <a:schemeClr val="bg1"/>
              </a:solidFill>
              <a:latin typeface="Consolas" panose="020B0609020204030204" charset="0"/>
              <a:cs typeface="Consolas" panose="020B0609020204030204" charset="0"/>
            </a:endParaRPr>
          </a:p>
        </p:txBody>
      </p:sp>
      <p:sp>
        <p:nvSpPr>
          <p:cNvPr id="4" name="Text Box 3"/>
          <p:cNvSpPr txBox="1"/>
          <p:nvPr/>
        </p:nvSpPr>
        <p:spPr>
          <a:xfrm>
            <a:off x="6948170" y="330835"/>
            <a:ext cx="1595755" cy="245110"/>
          </a:xfrm>
          <a:prstGeom prst="rect">
            <a:avLst/>
          </a:prstGeom>
          <a:noFill/>
        </p:spPr>
        <p:txBody>
          <a:bodyPr wrap="square" rtlCol="0">
            <a:spAutoFit/>
          </a:bodyPr>
          <a:p>
            <a:r>
              <a:rPr lang="de-DE" altLang="en-US" sz="1000">
                <a:solidFill>
                  <a:schemeClr val="bg1"/>
                </a:solidFill>
                <a:latin typeface="Arial" panose="020B0604020202020204" pitchFamily="34" charset="0"/>
                <a:cs typeface="Arial" panose="020B0604020202020204" pitchFamily="34" charset="0"/>
              </a:rPr>
              <a:t>→ </a:t>
            </a:r>
            <a:r>
              <a:rPr lang="de-DE" altLang="en-US" sz="1000">
                <a:solidFill>
                  <a:schemeClr val="bg1"/>
                </a:solidFill>
                <a:latin typeface="Calibri Light" panose="020F0302020204030204" charset="0"/>
                <a:cs typeface="Calibri Light" panose="020F0302020204030204" charset="0"/>
              </a:rPr>
              <a:t>Nicht darauf verlassen!</a:t>
            </a:r>
            <a:endParaRPr lang="de-DE" altLang="en-US" sz="1000">
              <a:solidFill>
                <a:schemeClr val="bg1"/>
              </a:solidFill>
              <a:latin typeface="Calibri Light" panose="020F0302020204030204" charset="0"/>
              <a:cs typeface="Calibri Light" panose="020F0302020204030204" charset="0"/>
            </a:endParaRPr>
          </a:p>
        </p:txBody>
      </p:sp>
      <p:sp>
        <p:nvSpPr>
          <p:cNvPr id="5" name="Text Box 4"/>
          <p:cNvSpPr txBox="1"/>
          <p:nvPr/>
        </p:nvSpPr>
        <p:spPr>
          <a:xfrm>
            <a:off x="971550" y="2643505"/>
            <a:ext cx="5111115" cy="829945"/>
          </a:xfrm>
          <a:prstGeom prst="rect">
            <a:avLst/>
          </a:prstGeom>
          <a:noFill/>
        </p:spPr>
        <p:txBody>
          <a:bodyPr wrap="square" rtlCol="0">
            <a:spAutoFit/>
          </a:bodyPr>
          <a:p>
            <a:r>
              <a:rPr lang="de-DE" altLang="en-US" sz="1200">
                <a:solidFill>
                  <a:schemeClr val="bg1"/>
                </a:solidFill>
                <a:latin typeface="Calibri" panose="020F0502020204030204" pitchFamily="34" charset="0"/>
                <a:cs typeface="Consolas" panose="020B0609020204030204" charset="0"/>
              </a:rPr>
              <a:t>Für 4D (3D + M) Geometrien werden Z und M per Default erkannt:</a:t>
            </a:r>
            <a:endParaRPr lang="de-DE" altLang="en-US" sz="1200">
              <a:solidFill>
                <a:schemeClr val="bg1"/>
              </a:solidFill>
              <a:latin typeface="Calibri" panose="020F0502020204030204" pitchFamily="34" charset="0"/>
              <a:cs typeface="Consolas" panose="020B0609020204030204" charset="0"/>
            </a:endParaRPr>
          </a:p>
          <a:p>
            <a:endParaRPr lang="de-DE" altLang="en-US" sz="1200">
              <a:solidFill>
                <a:schemeClr val="bg1"/>
              </a:solidFill>
              <a:latin typeface="Calibri" panose="020F0502020204030204" pitchFamily="34" charset="0"/>
              <a:cs typeface="Consolas" panose="020B0609020204030204" charset="0"/>
            </a:endParaRPr>
          </a:p>
          <a:p>
            <a:r>
              <a:rPr lang="en-US" sz="1200">
                <a:solidFill>
                  <a:schemeClr val="bg1"/>
                </a:solidFill>
                <a:latin typeface="Consolas" panose="020B0609020204030204" charset="0"/>
                <a:cs typeface="Consolas" panose="020B0609020204030204" charset="0"/>
              </a:rPr>
              <a:t>OGC: POINT ZM (1 2 3 4)</a:t>
            </a:r>
            <a:endParaRPr lang="en-US" sz="1200">
              <a:solidFill>
                <a:schemeClr val="bg1"/>
              </a:solidFill>
              <a:latin typeface="Consolas" panose="020B0609020204030204" charset="0"/>
              <a:cs typeface="Consolas" panose="020B0609020204030204" charset="0"/>
            </a:endParaRPr>
          </a:p>
          <a:p>
            <a:r>
              <a:rPr lang="en-US" sz="1200">
                <a:solidFill>
                  <a:schemeClr val="bg1"/>
                </a:solidFill>
                <a:latin typeface="Consolas" panose="020B0609020204030204" charset="0"/>
                <a:cs typeface="Consolas" panose="020B0609020204030204" charset="0"/>
              </a:rPr>
              <a:t>EWKT: POINT (1 2 3 4)</a:t>
            </a:r>
            <a:endParaRPr lang="de-DE" altLang="en-US" sz="1200">
              <a:solidFill>
                <a:schemeClr val="bg1"/>
              </a:solidFill>
              <a:latin typeface="Consolas" panose="020B0609020204030204" charset="0"/>
              <a:cs typeface="Consolas" panose="020B0609020204030204" charset="0"/>
            </a:endParaRPr>
          </a:p>
        </p:txBody>
      </p:sp>
      <p:sp>
        <p:nvSpPr>
          <p:cNvPr id="6" name="Text Box 5"/>
          <p:cNvSpPr txBox="1"/>
          <p:nvPr/>
        </p:nvSpPr>
        <p:spPr>
          <a:xfrm>
            <a:off x="971550" y="3939540"/>
            <a:ext cx="5111115" cy="645160"/>
          </a:xfrm>
          <a:prstGeom prst="rect">
            <a:avLst/>
          </a:prstGeom>
          <a:noFill/>
        </p:spPr>
        <p:txBody>
          <a:bodyPr wrap="square" rtlCol="0">
            <a:spAutoFit/>
          </a:bodyPr>
          <a:p>
            <a:r>
              <a:rPr lang="de-DE" altLang="en-US" sz="1200">
                <a:solidFill>
                  <a:schemeClr val="bg1"/>
                </a:solidFill>
                <a:latin typeface="Calibri" panose="020F0502020204030204" pitchFamily="34" charset="0"/>
                <a:cs typeface="Consolas" panose="020B0609020204030204" charset="0"/>
              </a:rPr>
              <a:t>Einbezug des CRS (SRID):</a:t>
            </a:r>
            <a:endParaRPr lang="de-DE" altLang="en-US" sz="1200">
              <a:solidFill>
                <a:schemeClr val="bg1"/>
              </a:solidFill>
              <a:latin typeface="Calibri" panose="020F0502020204030204" pitchFamily="34" charset="0"/>
              <a:cs typeface="Consolas" panose="020B0609020204030204" charset="0"/>
            </a:endParaRPr>
          </a:p>
          <a:p>
            <a:endParaRPr lang="de-DE" altLang="en-US" sz="1200">
              <a:solidFill>
                <a:schemeClr val="bg1"/>
              </a:solidFill>
              <a:latin typeface="Calibri" panose="020F0502020204030204" pitchFamily="34" charset="0"/>
              <a:cs typeface="Consolas" panose="020B0609020204030204" charset="0"/>
            </a:endParaRPr>
          </a:p>
          <a:p>
            <a:r>
              <a:rPr lang="de-DE" altLang="en-US" sz="1200">
                <a:solidFill>
                  <a:schemeClr val="bg1"/>
                </a:solidFill>
                <a:latin typeface="Consolas" panose="020B0609020204030204" charset="0"/>
                <a:cs typeface="Consolas" panose="020B0609020204030204" charset="0"/>
              </a:rPr>
              <a:t>SRID=32632;POINT(0 0)</a:t>
            </a:r>
            <a:endParaRPr lang="de-DE" altLang="en-US" sz="1200">
              <a:solidFill>
                <a:schemeClr val="bg1"/>
              </a:solidFill>
              <a:latin typeface="Consolas" panose="020B0609020204030204" charset="0"/>
              <a:cs typeface="Consolas" panose="020B0609020204030204" charset="0"/>
            </a:endParaRPr>
          </a:p>
        </p:txBody>
      </p:sp>
      <p:sp>
        <p:nvSpPr>
          <p:cNvPr id="7" name="Text Box 6"/>
          <p:cNvSpPr txBox="1"/>
          <p:nvPr/>
        </p:nvSpPr>
        <p:spPr>
          <a:xfrm>
            <a:off x="5436235" y="1788795"/>
            <a:ext cx="2540000" cy="460375"/>
          </a:xfrm>
          <a:prstGeom prst="rect">
            <a:avLst/>
          </a:prstGeom>
          <a:noFill/>
        </p:spPr>
        <p:txBody>
          <a:bodyPr wrap="square" rtlCol="0" anchor="t">
            <a:spAutoFit/>
          </a:bodyPr>
          <a:p>
            <a:r>
              <a:rPr lang="en-US" sz="1200">
                <a:solidFill>
                  <a:schemeClr val="bg1"/>
                </a:solidFill>
                <a:latin typeface="Consolas" panose="020B0609020204030204" charset="0"/>
                <a:cs typeface="Consolas" panose="020B0609020204030204" charset="0"/>
                <a:sym typeface="+mn-ea"/>
              </a:rPr>
              <a:t>OGC: POINT </a:t>
            </a:r>
            <a:r>
              <a:rPr lang="de-DE" altLang="en-US" sz="1200">
                <a:solidFill>
                  <a:schemeClr val="bg1"/>
                </a:solidFill>
                <a:latin typeface="Calibri" panose="020F0502020204030204" pitchFamily="34" charset="0"/>
                <a:cs typeface="Consolas" panose="020B0609020204030204" charset="0"/>
                <a:sym typeface="+mn-ea"/>
              </a:rPr>
              <a:t>M</a:t>
            </a:r>
            <a:r>
              <a:rPr lang="en-US" sz="1200">
                <a:solidFill>
                  <a:schemeClr val="bg1"/>
                </a:solidFill>
                <a:latin typeface="Consolas" panose="020B0609020204030204" charset="0"/>
                <a:cs typeface="Consolas" panose="020B0609020204030204" charset="0"/>
                <a:sym typeface="+mn-ea"/>
              </a:rPr>
              <a:t> (1 2 3)</a:t>
            </a:r>
            <a:endParaRPr lang="en-US" sz="1200">
              <a:solidFill>
                <a:schemeClr val="bg1"/>
              </a:solidFill>
              <a:latin typeface="Consolas" panose="020B0609020204030204" charset="0"/>
              <a:cs typeface="Consolas" panose="020B0609020204030204" charset="0"/>
            </a:endParaRPr>
          </a:p>
          <a:p>
            <a:r>
              <a:rPr lang="en-US" sz="1200">
                <a:solidFill>
                  <a:schemeClr val="bg1"/>
                </a:solidFill>
                <a:latin typeface="Consolas" panose="020B0609020204030204" charset="0"/>
                <a:cs typeface="Consolas" panose="020B0609020204030204" charset="0"/>
                <a:sym typeface="+mn-ea"/>
              </a:rPr>
              <a:t>EWKT: POINT</a:t>
            </a:r>
            <a:r>
              <a:rPr lang="de-DE" altLang="en-US" sz="1200">
                <a:solidFill>
                  <a:schemeClr val="bg1"/>
                </a:solidFill>
                <a:latin typeface="Calibri" panose="020F0502020204030204" pitchFamily="34" charset="0"/>
                <a:cs typeface="Consolas" panose="020B0609020204030204" charset="0"/>
                <a:sym typeface="+mn-ea"/>
              </a:rPr>
              <a:t>M</a:t>
            </a:r>
            <a:r>
              <a:rPr lang="en-US" sz="1200">
                <a:solidFill>
                  <a:schemeClr val="bg1"/>
                </a:solidFill>
                <a:latin typeface="Consolas" panose="020B0609020204030204" charset="0"/>
                <a:cs typeface="Consolas" panose="020B0609020204030204" charset="0"/>
                <a:sym typeface="+mn-ea"/>
              </a:rPr>
              <a:t> (1 2 3)</a:t>
            </a:r>
            <a:endParaRPr lang="en-US" sz="1200">
              <a:solidFill>
                <a:schemeClr val="bg1"/>
              </a:solidFill>
              <a:latin typeface="Consolas" panose="020B0609020204030204" charset="0"/>
              <a:cs typeface="Consolas" panose="020B0609020204030204" charset="0"/>
              <a:sym typeface="+mn-ea"/>
            </a:endParaRPr>
          </a:p>
        </p:txBody>
      </p:sp>
      <p:grpSp>
        <p:nvGrpSpPr>
          <p:cNvPr id="10" name="Group 9"/>
          <p:cNvGrpSpPr/>
          <p:nvPr/>
        </p:nvGrpSpPr>
        <p:grpSpPr>
          <a:xfrm>
            <a:off x="4500245" y="846455"/>
            <a:ext cx="4376420" cy="850265"/>
            <a:chOff x="6747" y="5673"/>
            <a:chExt cx="6892" cy="1339"/>
          </a:xfrm>
        </p:grpSpPr>
        <p:sp>
          <p:nvSpPr>
            <p:cNvPr id="8" name="Text Box 7"/>
            <p:cNvSpPr txBox="1"/>
            <p:nvPr/>
          </p:nvSpPr>
          <p:spPr>
            <a:xfrm>
              <a:off x="6747" y="6578"/>
              <a:ext cx="6892" cy="434"/>
            </a:xfrm>
            <a:prstGeom prst="rect">
              <a:avLst/>
            </a:prstGeom>
            <a:noFill/>
          </p:spPr>
          <p:txBody>
            <a:bodyPr wrap="square" rtlCol="0">
              <a:spAutoFit/>
            </a:bodyPr>
            <a:p>
              <a:r>
                <a:rPr lang="en-US" sz="1200">
                  <a:solidFill>
                    <a:schemeClr val="bg1"/>
                  </a:solidFill>
                  <a:latin typeface="Consolas" panose="020B0609020204030204" charset="0"/>
                  <a:cs typeface="Consolas" panose="020B0609020204030204" charset="0"/>
                </a:rPr>
                <a:t>01</a:t>
              </a:r>
              <a:r>
                <a:rPr lang="en-US" sz="1200">
                  <a:solidFill>
                    <a:srgbClr val="C00000"/>
                  </a:solidFill>
                  <a:latin typeface="Consolas" panose="020B0609020204030204" charset="0"/>
                  <a:cs typeface="Consolas" panose="020B0609020204030204" charset="0"/>
                </a:rPr>
                <a:t>01000020</a:t>
              </a:r>
              <a:r>
                <a:rPr lang="en-US" sz="1200">
                  <a:solidFill>
                    <a:schemeClr val="bg1"/>
                  </a:solidFill>
                  <a:latin typeface="Consolas" panose="020B0609020204030204" charset="0"/>
                  <a:cs typeface="Consolas" panose="020B0609020204030204" charset="0"/>
                </a:rPr>
                <a:t>E61000007EAA0A0DC4920DC05AF0A2AF201F4440</a:t>
              </a:r>
              <a:endParaRPr lang="en-US" sz="1200">
                <a:solidFill>
                  <a:schemeClr val="bg1"/>
                </a:solidFill>
                <a:latin typeface="Consolas" panose="020B0609020204030204" charset="0"/>
                <a:cs typeface="Consolas" panose="020B0609020204030204" charset="0"/>
              </a:endParaRPr>
            </a:p>
          </p:txBody>
        </p:sp>
        <p:sp>
          <p:nvSpPr>
            <p:cNvPr id="9" name="Text Box 8"/>
            <p:cNvSpPr txBox="1"/>
            <p:nvPr/>
          </p:nvSpPr>
          <p:spPr>
            <a:xfrm>
              <a:off x="6747" y="5673"/>
              <a:ext cx="6892" cy="531"/>
            </a:xfrm>
            <a:prstGeom prst="rect">
              <a:avLst/>
            </a:prstGeom>
            <a:noFill/>
          </p:spPr>
          <p:txBody>
            <a:bodyPr wrap="square" rtlCol="0">
              <a:spAutoFit/>
            </a:bodyPr>
            <a:p>
              <a:pPr algn="ctr"/>
              <a:r>
                <a:rPr lang="de-DE" altLang="en-US" sz="1600">
                  <a:solidFill>
                    <a:schemeClr val="bg1"/>
                  </a:solidFill>
                  <a:latin typeface="Calibri Light" panose="020F0302020204030204" charset="0"/>
                  <a:cs typeface="Calibri Light" panose="020F0302020204030204" charset="0"/>
                  <a:sym typeface="+mn-ea"/>
                </a:rPr>
                <a:t>Extended Well-</a:t>
              </a:r>
              <a:r>
                <a:rPr lang="de-DE" altLang="en-US" sz="1600">
                  <a:solidFill>
                    <a:schemeClr val="bg1"/>
                  </a:solidFill>
                  <a:latin typeface="Calibri Light" panose="020F0302020204030204" charset="0"/>
                  <a:cs typeface="Calibri Light" panose="020F0302020204030204" charset="0"/>
                  <a:sym typeface="+mn-ea"/>
                </a:rPr>
                <a:t>known Binary (EWKB)</a:t>
              </a:r>
              <a:endParaRPr lang="de-DE" altLang="en-US" sz="1600">
                <a:solidFill>
                  <a:schemeClr val="bg1"/>
                </a:solidFill>
                <a:latin typeface="Calibri Light" panose="020F0302020204030204" charset="0"/>
                <a:cs typeface="Calibri Light" panose="020F0302020204030204" charset="0"/>
              </a:endParaRPr>
            </a:p>
          </p:txBody>
        </p:sp>
      </p:grpSp>
      <p:sp>
        <p:nvSpPr>
          <p:cNvPr id="12" name="Text Box 11"/>
          <p:cNvSpPr txBox="1"/>
          <p:nvPr/>
        </p:nvSpPr>
        <p:spPr>
          <a:xfrm>
            <a:off x="8709660" y="4826000"/>
            <a:ext cx="434340"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wipe(left)">
                                      <p:cBhvr>
                                        <p:cTn id="7" dur="500"/>
                                        <p:tgtEl>
                                          <p:spTgt spid="7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grpId="1" nodeType="clickEffect">
                                  <p:stCondLst>
                                    <p:cond delay="0"/>
                                  </p:stCondLst>
                                  <p:childTnLst>
                                    <p:animEffect transition="out" filter="dissolve">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par>
                                <p:cTn id="23" presetID="22" presetClass="entr" presetSubtype="8"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wipe(left)">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1" fill="hold" grpId="1" nodeType="click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additive="base">
                                        <p:cTn id="35" dur="500" fill="hold"/>
                                        <p:tgtEl>
                                          <p:spTgt spid="4"/>
                                        </p:tgtEl>
                                        <p:attrNameLst>
                                          <p:attrName>ppt_x</p:attrName>
                                        </p:attrNameLst>
                                      </p:cBhvr>
                                      <p:tavLst>
                                        <p:tav tm="0">
                                          <p:val>
                                            <p:strVal val="#ppt_x"/>
                                          </p:val>
                                        </p:tav>
                                        <p:tav tm="100000">
                                          <p:val>
                                            <p:strVal val="#ppt_x"/>
                                          </p:val>
                                        </p:tav>
                                      </p:tavLst>
                                    </p:anim>
                                    <p:anim calcmode="lin" valueType="num">
                                      <p:cBhvr additive="base">
                                        <p:cTn id="36" dur="500" fill="hold"/>
                                        <p:tgtEl>
                                          <p:spTgt spid="4"/>
                                        </p:tgtEl>
                                        <p:attrNameLst>
                                          <p:attrName>ppt_y</p:attrName>
                                        </p:attrNameLst>
                                      </p:cBhvr>
                                      <p:tavLst>
                                        <p:tav tm="0">
                                          <p:val>
                                            <p:strVal val="0-#ppt_h/2"/>
                                          </p:val>
                                        </p:tav>
                                        <p:tav tm="100000">
                                          <p:val>
                                            <p:strVal val="#ppt_y"/>
                                          </p:val>
                                        </p:tav>
                                      </p:tavLst>
                                    </p:anim>
                                  </p:childTnLst>
                                </p:cTn>
                              </p:par>
                            </p:childTnLst>
                          </p:cTn>
                        </p:par>
                        <p:par>
                          <p:cTn id="37" fill="hold">
                            <p:stCondLst>
                              <p:cond delay="500"/>
                            </p:stCondLst>
                            <p:childTnLst>
                              <p:par>
                                <p:cTn id="38" presetID="6" presetClass="emph" presetSubtype="0" fill="hold" grpId="0" nodeType="afterEffect">
                                  <p:stCondLst>
                                    <p:cond delay="0"/>
                                  </p:stCondLst>
                                  <p:childTnLst>
                                    <p:animScale>
                                      <p:cBhvr>
                                        <p:cTn id="39" dur="500" fill="hold"/>
                                        <p:tgtEl>
                                          <p:spTgt spid="4"/>
                                        </p:tgtEl>
                                      </p:cBhvr>
                                      <p:by x="150000" y="150000"/>
                                    </p:animScale>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nodeType="clickEffect">
                                  <p:stCondLst>
                                    <p:cond delay="0"/>
                                  </p:stCondLst>
                                  <p:childTnLst>
                                    <p:set>
                                      <p:cBhvr>
                                        <p:cTn id="43" dur="1000" fill="hold">
                                          <p:stCondLst>
                                            <p:cond delay="0"/>
                                          </p:stCondLst>
                                        </p:cTn>
                                        <p:tgtEl>
                                          <p:spTgt spid="10"/>
                                        </p:tgtEl>
                                        <p:attrNameLst>
                                          <p:attrName>style.visibility</p:attrName>
                                        </p:attrNameLst>
                                      </p:cBhvr>
                                      <p:to>
                                        <p:strVal val="visible"/>
                                      </p:to>
                                    </p:set>
                                    <p:animEffect transition="in" filter="dissolve">
                                      <p:cBhvr>
                                        <p:cTn id="44"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3" grpId="0"/>
      <p:bldP spid="5" grpId="0"/>
      <p:bldP spid="6" grpId="0"/>
      <p:bldP spid="7" grpId="0"/>
      <p:bldP spid="7" grpId="1"/>
      <p:bldP spid="4" grpId="0"/>
      <p:bldP spid="4"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7" name="Picture 16" descr="ogc_sfs_left"/>
          <p:cNvPicPr>
            <a:picLocks noChangeAspect="1"/>
          </p:cNvPicPr>
          <p:nvPr/>
        </p:nvPicPr>
        <p:blipFill>
          <a:blip r:embed="rId1"/>
          <a:stretch>
            <a:fillRect/>
          </a:stretch>
        </p:blipFill>
        <p:spPr>
          <a:xfrm>
            <a:off x="1176020" y="843280"/>
            <a:ext cx="4025265" cy="3939540"/>
          </a:xfrm>
          <a:prstGeom prst="rect">
            <a:avLst/>
          </a:prstGeom>
        </p:spPr>
      </p:pic>
      <p:sp>
        <p:nvSpPr>
          <p:cNvPr id="23" name="文本框 22"/>
          <p:cNvSpPr txBox="1"/>
          <p:nvPr/>
        </p:nvSpPr>
        <p:spPr>
          <a:xfrm>
            <a:off x="827405" y="355600"/>
            <a:ext cx="5464810"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Geometry object model für Simple-Features</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2" name="组合 23"/>
          <p:cNvGrpSpPr>
            <a:grpSpLocks noChangeAspect="1"/>
          </p:cNvGrpSpPr>
          <p:nvPr/>
        </p:nvGrpSpPr>
        <p:grpSpPr>
          <a:xfrm>
            <a:off x="323850" y="323850"/>
            <a:ext cx="431800" cy="431800"/>
            <a:chOff x="753978" y="1996508"/>
            <a:chExt cx="647250" cy="647250"/>
          </a:xfrm>
        </p:grpSpPr>
        <p:sp>
          <p:nvSpPr>
            <p:cNvPr id="17414" name="文本框 24"/>
            <p:cNvSpPr txBox="1"/>
            <p:nvPr/>
          </p:nvSpPr>
          <p:spPr>
            <a:xfrm>
              <a:off x="896440" y="2050031"/>
              <a:ext cx="336885" cy="553359"/>
            </a:xfrm>
            <a:prstGeom prst="rect">
              <a:avLst/>
            </a:prstGeom>
            <a:noFill/>
            <a:ln w="9525">
              <a:noFill/>
            </a:ln>
          </p:spPr>
          <p:txBody>
            <a:bodyPr anchor="t">
              <a:spAutoFit/>
            </a:bodyPr>
            <a:p>
              <a:pPr algn="ctr" eaLnBrk="0" hangingPunct="0"/>
              <a:r>
                <a:rPr lang="en-US" altLang="zh-CN" dirty="0">
                  <a:solidFill>
                    <a:schemeClr val="bg1"/>
                  </a:solidFill>
                  <a:latin typeface="Arial" panose="020B0604020202020204" pitchFamily="34" charset="0"/>
                  <a:ea typeface="Microsoft YaHei" panose="020B0503020204020204" pitchFamily="34" charset="-122"/>
                  <a:cs typeface="Arial" panose="020B0604020202020204" pitchFamily="34" charset="0"/>
                </a:rPr>
                <a:t>1</a:t>
              </a:r>
              <a:endParaRPr lang="zh-CN" altLang="en-US" dirty="0">
                <a:solidFill>
                  <a:schemeClr val="bg1"/>
                </a:solidFill>
                <a:latin typeface="Arial" panose="020B0604020202020204" pitchFamily="34" charset="0"/>
                <a:ea typeface="Arial" panose="020B0604020202020204" pitchFamily="34" charset="0"/>
              </a:endParaRPr>
            </a:p>
          </p:txBody>
        </p:sp>
        <p:grpSp>
          <p:nvGrpSpPr>
            <p:cNvPr id="17415" name="组合 25"/>
            <p:cNvGrpSpPr/>
            <p:nvPr/>
          </p:nvGrpSpPr>
          <p:grpSpPr>
            <a:xfrm>
              <a:off x="753978" y="1996508"/>
              <a:ext cx="647250" cy="647250"/>
              <a:chOff x="2084209" y="814147"/>
              <a:chExt cx="4173518" cy="4173518"/>
            </a:xfrm>
          </p:grpSpPr>
          <p:sp>
            <p:nvSpPr>
              <p:cNvPr id="27" name="椭圆 26"/>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28" name="椭圆 27"/>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29" name="椭圆 28"/>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0" name="椭圆 29"/>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1" name="椭圆 30"/>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2" name="椭圆 31"/>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3" name="椭圆 32"/>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4" name="椭圆 33"/>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5" name="椭圆 34"/>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6" name="椭圆 35"/>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37" name="椭圆 36"/>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17427" name="组合 37"/>
              <p:cNvGrpSpPr/>
              <p:nvPr/>
            </p:nvGrpSpPr>
            <p:grpSpPr>
              <a:xfrm>
                <a:off x="2084209" y="814147"/>
                <a:ext cx="4173518" cy="4173518"/>
                <a:chOff x="2084209" y="814147"/>
                <a:chExt cx="4173518" cy="4173518"/>
              </a:xfrm>
            </p:grpSpPr>
            <p:sp>
              <p:nvSpPr>
                <p:cNvPr id="39" name="椭圆 38"/>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2" name="椭圆 41"/>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3" name="椭圆 42"/>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4" name="椭圆 43"/>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5" name="椭圆 44"/>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6" name="椭圆 45"/>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7" name="椭圆 46"/>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8" name="椭圆 47"/>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49" name="椭圆 48"/>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0" name="椭圆 49"/>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51" name="椭圆 50"/>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14" name="Text Box 13"/>
          <p:cNvSpPr txBox="1"/>
          <p:nvPr/>
        </p:nvSpPr>
        <p:spPr>
          <a:xfrm rot="16200000">
            <a:off x="7150100" y="2839085"/>
            <a:ext cx="3773170" cy="213995"/>
          </a:xfrm>
          <a:prstGeom prst="rect">
            <a:avLst/>
          </a:prstGeom>
          <a:noFill/>
        </p:spPr>
        <p:txBody>
          <a:bodyPr wrap="square" rtlCol="0">
            <a:spAutoFit/>
          </a:bodyPr>
          <a:p>
            <a:r>
              <a:rPr lang="de-DE" altLang="en-US" sz="800">
                <a:solidFill>
                  <a:schemeClr val="bg1"/>
                </a:solidFill>
                <a:latin typeface="Calibri" panose="020F0502020204030204" pitchFamily="34" charset="0"/>
              </a:rPr>
              <a:t>Quelle: OGC 2011, S. 14</a:t>
            </a:r>
            <a:endParaRPr lang="de-DE" altLang="en-US" sz="800">
              <a:solidFill>
                <a:schemeClr val="bg1"/>
              </a:solidFill>
              <a:latin typeface="Calibri" panose="020F0502020204030204" pitchFamily="34" charset="0"/>
            </a:endParaRPr>
          </a:p>
        </p:txBody>
      </p:sp>
      <p:pic>
        <p:nvPicPr>
          <p:cNvPr id="18" name="Picture 17" descr="ogc_sfs_right"/>
          <p:cNvPicPr>
            <a:picLocks noChangeAspect="1"/>
          </p:cNvPicPr>
          <p:nvPr/>
        </p:nvPicPr>
        <p:blipFill>
          <a:blip r:embed="rId2"/>
          <a:stretch>
            <a:fillRect/>
          </a:stretch>
        </p:blipFill>
        <p:spPr>
          <a:xfrm>
            <a:off x="5201285" y="847090"/>
            <a:ext cx="2763520" cy="3931920"/>
          </a:xfrm>
          <a:prstGeom prst="rect">
            <a:avLst/>
          </a:prstGeom>
        </p:spPr>
      </p:pic>
      <p:pic>
        <p:nvPicPr>
          <p:cNvPr id="16" name="Picture 15" descr="ogc_sfs"/>
          <p:cNvPicPr>
            <a:picLocks noChangeAspect="1"/>
          </p:cNvPicPr>
          <p:nvPr/>
        </p:nvPicPr>
        <p:blipFill>
          <a:blip r:embed="rId3"/>
          <a:stretch>
            <a:fillRect/>
          </a:stretch>
        </p:blipFill>
        <p:spPr>
          <a:xfrm>
            <a:off x="1188085" y="847090"/>
            <a:ext cx="6791960" cy="3940175"/>
          </a:xfrm>
          <a:prstGeom prst="rect">
            <a:avLst/>
          </a:prstGeom>
        </p:spPr>
      </p:pic>
      <p:sp>
        <p:nvSpPr>
          <p:cNvPr id="9" name="Text Box 8"/>
          <p:cNvSpPr txBox="1"/>
          <p:nvPr/>
        </p:nvSpPr>
        <p:spPr>
          <a:xfrm>
            <a:off x="8709660" y="4826000"/>
            <a:ext cx="254635"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ustDataLst>
      <p:tags r:id="rId4"/>
    </p:custData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000" fill="hold">
                                          <p:stCondLst>
                                            <p:cond delay="0"/>
                                          </p:stCondLst>
                                        </p:cTn>
                                        <p:tgtEl>
                                          <p:spTgt spid="23"/>
                                        </p:tgtEl>
                                        <p:attrNameLst>
                                          <p:attrName>style.visibility</p:attrName>
                                        </p:attrNameLst>
                                      </p:cBhvr>
                                      <p:to>
                                        <p:strVal val="visible"/>
                                      </p:to>
                                    </p:set>
                                    <p:animEffect transition="in" filter="wipe(left)">
                                      <p:cBhvr>
                                        <p:cTn id="7" dur="1000"/>
                                        <p:tgtEl>
                                          <p:spTgt spid="23"/>
                                        </p:tgtEl>
                                      </p:cBhvr>
                                    </p:animEffect>
                                  </p:childTnLst>
                                </p:cTn>
                              </p:par>
                            </p:childTnLst>
                          </p:cTn>
                        </p:par>
                        <p:par>
                          <p:cTn id="8" fill="hold">
                            <p:stCondLst>
                              <p:cond delay="1000"/>
                            </p:stCondLst>
                            <p:childTnLst>
                              <p:par>
                                <p:cTn id="9" presetID="2" presetClass="entr" presetSubtype="1"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1" presetClass="entr" presetSubtype="0" fill="hold" nodeType="afterEffect">
                                  <p:stCondLst>
                                    <p:cond delay="0"/>
                                  </p:stCondLst>
                                  <p:childTnLst>
                                    <p:set>
                                      <p:cBhvr>
                                        <p:cTn id="15" dur="1" fill="hold">
                                          <p:stCondLst>
                                            <p:cond delay="0"/>
                                          </p:stCondLst>
                                        </p:cTn>
                                        <p:tgtEl>
                                          <p:spTgt spid="17"/>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9" presetClass="exit" presetSubtype="0" fill="hold" nodeType="clickEffect">
                                  <p:stCondLst>
                                    <p:cond delay="0"/>
                                  </p:stCondLst>
                                  <p:childTnLst>
                                    <p:animEffect transition="out" filter="dissolve">
                                      <p:cBhvr>
                                        <p:cTn id="19" dur="500"/>
                                        <p:tgtEl>
                                          <p:spTgt spid="16"/>
                                        </p:tgtEl>
                                      </p:cBhvr>
                                    </p:animEffect>
                                    <p:set>
                                      <p:cBhvr>
                                        <p:cTn id="20" dur="1" fill="hold">
                                          <p:stCondLst>
                                            <p:cond delay="499"/>
                                          </p:stCondLst>
                                        </p:cTn>
                                        <p:tgtEl>
                                          <p:spTgt spid="16"/>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1+#ppt_w/2"/>
                                          </p:val>
                                        </p:tav>
                                        <p:tav tm="100000">
                                          <p:val>
                                            <p:strVal val="#ppt_x"/>
                                          </p:val>
                                        </p:tav>
                                      </p:tavLst>
                                    </p:anim>
                                    <p:anim calcmode="lin" valueType="num">
                                      <p:cBhvr additive="base">
                                        <p:cTn id="26"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dissolve">
                                      <p:cBhvr>
                                        <p:cTn id="31" dur="500"/>
                                        <p:tgtEl>
                                          <p:spTgt spid="16"/>
                                        </p:tgtEl>
                                      </p:cBhvr>
                                    </p:animEffect>
                                  </p:childTnLst>
                                </p:cTn>
                              </p:par>
                              <p:par>
                                <p:cTn id="32" presetID="1"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矩形 9"/>
          <p:cNvSpPr/>
          <p:nvPr/>
        </p:nvSpPr>
        <p:spPr>
          <a:xfrm>
            <a:off x="3546475" y="1905000"/>
            <a:ext cx="2914650" cy="1106805"/>
          </a:xfrm>
          <a:prstGeom prst="rect">
            <a:avLst/>
          </a:prstGeom>
        </p:spPr>
        <p:txBody>
          <a:bodyPr wrap="none">
            <a:spAutoFit/>
          </a:bodyPr>
          <a:lstStyle/>
          <a:p>
            <a:pPr algn="l" eaLnBrk="0" hangingPunct="0">
              <a:lnSpc>
                <a:spcPct val="100000"/>
              </a:lnSpc>
              <a:spcAft>
                <a:spcPts val="600"/>
              </a:spcAft>
            </a:pPr>
            <a:r>
              <a:rPr lang="de-DE" altLang="en-US" sz="2800" dirty="0">
                <a:solidFill>
                  <a:schemeClr val="bg1"/>
                </a:solidFill>
                <a:latin typeface="Calibri Light" panose="020F0302020204030204" charset="0"/>
                <a:cs typeface="Calibri Light" panose="020F0302020204030204" charset="0"/>
                <a:sym typeface="+mn-ea"/>
              </a:rPr>
              <a:t>Integrierung in SQL</a:t>
            </a:r>
            <a:endParaRPr lang="de-DE" altLang="en-US" sz="2800" dirty="0">
              <a:solidFill>
                <a:schemeClr val="bg1"/>
              </a:solidFill>
              <a:latin typeface="Calibri Light" panose="020F0302020204030204" charset="0"/>
              <a:cs typeface="Calibri Light" panose="020F0302020204030204" charset="0"/>
              <a:sym typeface="+mn-ea"/>
            </a:endParaRPr>
          </a:p>
          <a:p>
            <a:pPr algn="l" eaLnBrk="0" hangingPunct="0">
              <a:lnSpc>
                <a:spcPct val="100000"/>
              </a:lnSpc>
              <a:spcAft>
                <a:spcPts val="600"/>
              </a:spcAft>
            </a:pPr>
            <a:r>
              <a:rPr lang="de-DE" altLang="en-US" sz="1400" dirty="0">
                <a:solidFill>
                  <a:schemeClr val="bg1"/>
                </a:solidFill>
                <a:latin typeface="Calibri Light" panose="020F0302020204030204" charset="0"/>
                <a:cs typeface="Calibri Light" panose="020F0302020204030204" charset="0"/>
                <a:sym typeface="+mn-ea"/>
              </a:rPr>
              <a:t>WKT vs. WKB</a:t>
            </a:r>
            <a:endParaRPr lang="de-DE" altLang="en-US" sz="1400" dirty="0">
              <a:solidFill>
                <a:schemeClr val="bg1"/>
              </a:solidFill>
              <a:latin typeface="Calibri Light" panose="020F0302020204030204" charset="0"/>
              <a:cs typeface="Calibri Light" panose="020F0302020204030204" charset="0"/>
              <a:sym typeface="+mn-ea"/>
            </a:endParaRPr>
          </a:p>
          <a:p>
            <a:pPr algn="l" eaLnBrk="0" hangingPunct="0">
              <a:lnSpc>
                <a:spcPct val="100000"/>
              </a:lnSpc>
              <a:spcAft>
                <a:spcPts val="600"/>
              </a:spcAft>
            </a:pPr>
            <a:r>
              <a:rPr kumimoji="0" lang="de-DE" altLang="en-US" sz="1400" b="0" i="0" u="none" strike="noStrike" kern="100" cap="none" spc="0" normalizeH="0" baseline="0" noProof="0" dirty="0">
                <a:ln>
                  <a:noFill/>
                </a:ln>
                <a:solidFill>
                  <a:schemeClr val="bg1"/>
                </a:solidFill>
                <a:effectLst/>
                <a:uLnTx/>
                <a:uFillTx/>
                <a:latin typeface="Calibri Light" panose="020F0302020204030204" charset="0"/>
                <a:ea typeface="Arial" panose="020B0604020202020204" pitchFamily="34" charset="0"/>
                <a:cs typeface="Calibri Light" panose="020F0302020204030204" charset="0"/>
                <a:sym typeface="+mn-ea"/>
              </a:rPr>
              <a:t>Erweiterungen</a:t>
            </a:r>
            <a:endParaRPr kumimoji="0" lang="de-DE" altLang="en-US" sz="1400" b="0" i="0" u="none" strike="noStrike" kern="100" cap="none" spc="0" normalizeH="0" baseline="0" noProof="0" dirty="0">
              <a:ln>
                <a:noFill/>
              </a:ln>
              <a:solidFill>
                <a:schemeClr val="bg1"/>
              </a:solidFill>
              <a:effectLst/>
              <a:uLnTx/>
              <a:uFillTx/>
              <a:latin typeface="Calibri Light" panose="020F0302020204030204" charset="0"/>
              <a:ea typeface="Arial" panose="020B0604020202020204" pitchFamily="34" charset="0"/>
              <a:cs typeface="Calibri Light" panose="020F0302020204030204" charset="0"/>
              <a:sym typeface="+mn-ea"/>
            </a:endParaRPr>
          </a:p>
        </p:txBody>
      </p:sp>
      <p:grpSp>
        <p:nvGrpSpPr>
          <p:cNvPr id="2" name="组合 11"/>
          <p:cNvGrpSpPr/>
          <p:nvPr/>
        </p:nvGrpSpPr>
        <p:grpSpPr>
          <a:xfrm>
            <a:off x="2176463" y="1838325"/>
            <a:ext cx="1152525" cy="1154113"/>
            <a:chOff x="753978" y="1996508"/>
            <a:chExt cx="647250" cy="647250"/>
          </a:xfrm>
        </p:grpSpPr>
        <p:sp>
          <p:nvSpPr>
            <p:cNvPr id="9220" name="文本框 12"/>
            <p:cNvSpPr txBox="1"/>
            <p:nvPr/>
          </p:nvSpPr>
          <p:spPr>
            <a:xfrm>
              <a:off x="896441" y="2067694"/>
              <a:ext cx="336884" cy="517088"/>
            </a:xfrm>
            <a:prstGeom prst="rect">
              <a:avLst/>
            </a:prstGeom>
            <a:noFill/>
            <a:ln w="9525">
              <a:noFill/>
            </a:ln>
          </p:spPr>
          <p:txBody>
            <a:bodyPr anchor="t">
              <a:spAutoFit/>
            </a:bodyPr>
            <a:p>
              <a:pPr algn="ctr" eaLnBrk="0" hangingPunct="0"/>
              <a:r>
                <a:rPr lang="de-DE" altLang="zh-CN" sz="5400" dirty="0">
                  <a:solidFill>
                    <a:schemeClr val="bg1"/>
                  </a:solidFill>
                  <a:latin typeface="Arial" panose="020B0604020202020204" pitchFamily="34" charset="0"/>
                  <a:ea typeface="Arial" panose="020B0604020202020204" pitchFamily="34" charset="0"/>
                  <a:cs typeface="Arial" panose="020B0604020202020204" pitchFamily="34" charset="0"/>
                </a:rPr>
                <a:t>2</a:t>
              </a:r>
              <a:endParaRPr lang="de-DE" altLang="zh-CN" sz="54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nvGrpSpPr>
            <p:cNvPr id="9221" name="组合 13"/>
            <p:cNvGrpSpPr/>
            <p:nvPr/>
          </p:nvGrpSpPr>
          <p:grpSpPr>
            <a:xfrm>
              <a:off x="753978" y="1996508"/>
              <a:ext cx="647250" cy="647250"/>
              <a:chOff x="2084209" y="814147"/>
              <a:chExt cx="4173518" cy="4173518"/>
            </a:xfrm>
          </p:grpSpPr>
          <p:sp>
            <p:nvSpPr>
              <p:cNvPr id="15" name="椭圆 14"/>
              <p:cNvSpPr/>
              <p:nvPr/>
            </p:nvSpPr>
            <p:spPr>
              <a:xfrm rot="921176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17" name="椭圆 16"/>
              <p:cNvSpPr/>
              <p:nvPr/>
            </p:nvSpPr>
            <p:spPr>
              <a:xfrm rot="-334285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4" name="椭圆 23"/>
              <p:cNvSpPr/>
              <p:nvPr/>
            </p:nvSpPr>
            <p:spPr>
              <a:xfrm rot="-2314286">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5" name="椭圆 24"/>
              <p:cNvSpPr/>
              <p:nvPr/>
            </p:nvSpPr>
            <p:spPr>
              <a:xfrm rot="-128571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6" name="椭圆 25"/>
              <p:cNvSpPr/>
              <p:nvPr/>
            </p:nvSpPr>
            <p:spPr>
              <a:xfrm rot="1800000">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7" name="椭圆 26"/>
              <p:cNvSpPr/>
              <p:nvPr/>
            </p:nvSpPr>
            <p:spPr>
              <a:xfrm rot="2828571">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8" name="椭圆 27"/>
              <p:cNvSpPr/>
              <p:nvPr/>
            </p:nvSpPr>
            <p:spPr>
              <a:xfrm rot="7971428">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9" name="椭圆 28"/>
              <p:cNvSpPr/>
              <p:nvPr/>
            </p:nvSpPr>
            <p:spPr>
              <a:xfrm rot="9000000">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0" name="椭圆 29"/>
              <p:cNvSpPr/>
              <p:nvPr/>
            </p:nvSpPr>
            <p:spPr>
              <a:xfrm rot="1208571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1" name="椭圆 30"/>
              <p:cNvSpPr/>
              <p:nvPr/>
            </p:nvSpPr>
            <p:spPr>
              <a:xfrm rot="13114285">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2" name="椭圆 31"/>
              <p:cNvSpPr/>
              <p:nvPr/>
            </p:nvSpPr>
            <p:spPr>
              <a:xfrm rot="14142856">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grpSp>
            <p:nvGrpSpPr>
              <p:cNvPr id="9233" name="组合 32"/>
              <p:cNvGrpSpPr/>
              <p:nvPr/>
            </p:nvGrpSpPr>
            <p:grpSpPr>
              <a:xfrm>
                <a:off x="2084209" y="814147"/>
                <a:ext cx="4173518" cy="4173518"/>
                <a:chOff x="2084209" y="814147"/>
                <a:chExt cx="4173518" cy="4173518"/>
              </a:xfrm>
            </p:grpSpPr>
            <p:sp>
              <p:nvSpPr>
                <p:cNvPr id="34" name="椭圆 33"/>
                <p:cNvSpPr/>
                <p:nvPr/>
              </p:nvSpPr>
              <p:spPr>
                <a:xfrm rot="-5400000">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5" name="椭圆 34"/>
                <p:cNvSpPr/>
                <p:nvPr/>
              </p:nvSpPr>
              <p:spPr>
                <a:xfrm rot="-4371429">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6" name="椭圆 35"/>
                <p:cNvSpPr/>
                <p:nvPr/>
              </p:nvSpPr>
              <p:spPr>
                <a:xfrm rot="-257143">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7" name="椭圆 36"/>
                <p:cNvSpPr/>
                <p:nvPr/>
              </p:nvSpPr>
              <p:spPr>
                <a:xfrm rot="771428">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8" name="椭圆 37"/>
                <p:cNvSpPr/>
                <p:nvPr/>
              </p:nvSpPr>
              <p:spPr>
                <a:xfrm rot="3857142">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9" name="椭圆 38"/>
                <p:cNvSpPr/>
                <p:nvPr/>
              </p:nvSpPr>
              <p:spPr>
                <a:xfrm rot="4885714">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0" name="椭圆 39"/>
                <p:cNvSpPr/>
                <p:nvPr/>
              </p:nvSpPr>
              <p:spPr>
                <a:xfrm rot="5914286">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1" name="椭圆 40"/>
                <p:cNvSpPr/>
                <p:nvPr/>
              </p:nvSpPr>
              <p:spPr>
                <a:xfrm rot="694285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2" name="椭圆 41"/>
                <p:cNvSpPr/>
                <p:nvPr/>
              </p:nvSpPr>
              <p:spPr>
                <a:xfrm rot="10028571">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3" name="椭圆 42"/>
                <p:cNvSpPr/>
                <p:nvPr/>
              </p:nvSpPr>
              <p:spPr>
                <a:xfrm rot="11057142">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4" name="椭圆 43"/>
                <p:cNvSpPr/>
                <p:nvPr/>
              </p:nvSpPr>
              <p:spPr>
                <a:xfrm rot="1517142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grpSp>
        </p:grpSp>
      </p:grpSp>
    </p:spTree>
  </p:cSld>
  <p:clrMapOvr>
    <a:masterClrMapping/>
  </p:clrMapOvr>
  <p:transition spd="slow" advClick="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000000"/>
                                          </p:val>
                                        </p:tav>
                                        <p:tav tm="100000">
                                          <p:val>
                                            <p:strVal val="#ppt_w"/>
                                          </p:val>
                                        </p:tav>
                                      </p:tavLst>
                                    </p:anim>
                                    <p:anim calcmode="lin" valueType="num">
                                      <p:cBhvr>
                                        <p:cTn id="8" dur="500" fill="hold"/>
                                        <p:tgtEl>
                                          <p:spTgt spid="2"/>
                                        </p:tgtEl>
                                        <p:attrNameLst>
                                          <p:attrName>ppt_h</p:attrName>
                                        </p:attrNameLst>
                                      </p:cBhvr>
                                      <p:tavLst>
                                        <p:tav tm="0">
                                          <p:val>
                                            <p:fltVal val="0.000000"/>
                                          </p:val>
                                        </p:tav>
                                        <p:tav tm="100000">
                                          <p:val>
                                            <p:strVal val="#ppt_h"/>
                                          </p:val>
                                        </p:tav>
                                      </p:tavLst>
                                    </p:anim>
                                    <p:anim calcmode="lin" valueType="num">
                                      <p:cBhvr>
                                        <p:cTn id="9" dur="500" fill="hold"/>
                                        <p:tgtEl>
                                          <p:spTgt spid="2"/>
                                        </p:tgtEl>
                                        <p:attrNameLst>
                                          <p:attrName>style.rotation</p:attrName>
                                        </p:attrNameLst>
                                      </p:cBhvr>
                                      <p:tavLst>
                                        <p:tav tm="0">
                                          <p:val>
                                            <p:fltVal val="360.000000"/>
                                          </p:val>
                                        </p:tav>
                                        <p:tav tm="100000">
                                          <p:val>
                                            <p:fltVal val="0.000000"/>
                                          </p:val>
                                        </p:tav>
                                      </p:tavLst>
                                    </p:anim>
                                    <p:animEffect transition="in" filter="fade">
                                      <p:cBhvr>
                                        <p:cTn id="10" dur="500"/>
                                        <p:tgtEl>
                                          <p:spTgt spid="2"/>
                                        </p:tgtEl>
                                      </p:cBhvr>
                                    </p:animEffect>
                                  </p:childTnLst>
                                </p:cTn>
                              </p:par>
                              <p:par>
                                <p:cTn id="11" presetID="2" presetClass="entr" presetSubtype="2"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1+#ppt_w/2"/>
                                          </p:val>
                                        </p:tav>
                                        <p:tav tm="100000">
                                          <p:val>
                                            <p:strVal val="#ppt_x"/>
                                          </p:val>
                                        </p:tav>
                                      </p:tavLst>
                                    </p:anim>
                                    <p:anim calcmode="lin" valueType="num">
                                      <p:cBhvr additive="base">
                                        <p:cTn id="14"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 name="Text Box 56"/>
          <p:cNvSpPr txBox="1"/>
          <p:nvPr/>
        </p:nvSpPr>
        <p:spPr>
          <a:xfrm>
            <a:off x="5147945" y="1325245"/>
            <a:ext cx="3740785" cy="275590"/>
          </a:xfrm>
          <a:prstGeom prst="rect">
            <a:avLst/>
          </a:prstGeom>
          <a:noFill/>
        </p:spPr>
        <p:txBody>
          <a:bodyPr wrap="square" rtlCol="0">
            <a:spAutoFit/>
          </a:bodyPr>
          <a:p>
            <a:r>
              <a:rPr lang="en-US" sz="1200">
                <a:solidFill>
                  <a:schemeClr val="bg1"/>
                </a:solidFill>
                <a:latin typeface="Consolas" panose="020B0609020204030204" charset="0"/>
                <a:cs typeface="Consolas" panose="020B0609020204030204" charset="0"/>
              </a:rPr>
              <a:t>01</a:t>
            </a:r>
            <a:r>
              <a:rPr lang="en-US" sz="1200">
                <a:solidFill>
                  <a:srgbClr val="C00000"/>
                </a:solidFill>
                <a:latin typeface="Consolas" panose="020B0609020204030204" charset="0"/>
                <a:cs typeface="Consolas" panose="020B0609020204030204" charset="0"/>
              </a:rPr>
              <a:t>01000000</a:t>
            </a:r>
            <a:r>
              <a:rPr lang="en-US" sz="1200">
                <a:solidFill>
                  <a:srgbClr val="92D050"/>
                </a:solidFill>
                <a:latin typeface="Consolas" panose="020B0609020204030204" charset="0"/>
                <a:cs typeface="Consolas" panose="020B0609020204030204" charset="0"/>
              </a:rPr>
              <a:t>000000000000F03F</a:t>
            </a:r>
            <a:r>
              <a:rPr lang="en-US" sz="1200">
                <a:solidFill>
                  <a:srgbClr val="FFC000"/>
                </a:solidFill>
                <a:latin typeface="Consolas" panose="020B0609020204030204" charset="0"/>
                <a:cs typeface="Consolas" panose="020B0609020204030204" charset="0"/>
              </a:rPr>
              <a:t>000000000000F03F</a:t>
            </a:r>
            <a:endParaRPr lang="en-US" sz="1200">
              <a:solidFill>
                <a:srgbClr val="FFC000"/>
              </a:solidFill>
              <a:latin typeface="Consolas" panose="020B0609020204030204" charset="0"/>
              <a:cs typeface="Consolas" panose="020B0609020204030204" charset="0"/>
            </a:endParaRPr>
          </a:p>
        </p:txBody>
      </p:sp>
      <p:sp>
        <p:nvSpPr>
          <p:cNvPr id="74" name="文本框 73"/>
          <p:cNvSpPr txBox="1"/>
          <p:nvPr/>
        </p:nvSpPr>
        <p:spPr>
          <a:xfrm>
            <a:off x="828040"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Repräsentation der Geometrie</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36"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2</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46" name="Text Box 45"/>
          <p:cNvSpPr txBox="1"/>
          <p:nvPr/>
        </p:nvSpPr>
        <p:spPr>
          <a:xfrm>
            <a:off x="611505" y="843280"/>
            <a:ext cx="2484120" cy="337185"/>
          </a:xfrm>
          <a:prstGeom prst="rect">
            <a:avLst/>
          </a:prstGeom>
          <a:noFill/>
        </p:spPr>
        <p:txBody>
          <a:bodyPr wrap="square" rtlCol="0">
            <a:spAutoFit/>
          </a:bodyPr>
          <a:p>
            <a:pPr algn="ctr"/>
            <a:r>
              <a:rPr lang="de-DE" altLang="en-US" sz="1600">
                <a:solidFill>
                  <a:schemeClr val="bg1"/>
                </a:solidFill>
                <a:latin typeface="Calibri Light" panose="020F0302020204030204" charset="0"/>
                <a:cs typeface="Calibri Light" panose="020F0302020204030204" charset="0"/>
              </a:rPr>
              <a:t>Well-known Text (WKT)</a:t>
            </a:r>
            <a:endParaRPr lang="de-DE" altLang="en-US" sz="1600">
              <a:solidFill>
                <a:schemeClr val="bg1"/>
              </a:solidFill>
              <a:latin typeface="Calibri Light" panose="020F0302020204030204" charset="0"/>
              <a:cs typeface="Calibri Light" panose="020F0302020204030204" charset="0"/>
            </a:endParaRPr>
          </a:p>
        </p:txBody>
      </p:sp>
      <p:sp>
        <p:nvSpPr>
          <p:cNvPr id="47" name="Text Box 46"/>
          <p:cNvSpPr txBox="1"/>
          <p:nvPr/>
        </p:nvSpPr>
        <p:spPr>
          <a:xfrm>
            <a:off x="5868035" y="871220"/>
            <a:ext cx="2497455" cy="337185"/>
          </a:xfrm>
          <a:prstGeom prst="rect">
            <a:avLst/>
          </a:prstGeom>
          <a:noFill/>
        </p:spPr>
        <p:txBody>
          <a:bodyPr wrap="square" rtlCol="0">
            <a:spAutoFit/>
          </a:bodyPr>
          <a:p>
            <a:pPr algn="ctr"/>
            <a:r>
              <a:rPr lang="de-DE" altLang="en-US" sz="1600">
                <a:solidFill>
                  <a:schemeClr val="bg1"/>
                </a:solidFill>
                <a:latin typeface="Calibri Light" panose="020F0302020204030204" charset="0"/>
                <a:cs typeface="Calibri Light" panose="020F0302020204030204" charset="0"/>
              </a:rPr>
              <a:t>Well-known Binary (WKB)</a:t>
            </a:r>
            <a:endParaRPr lang="de-DE" altLang="en-US" sz="1600">
              <a:solidFill>
                <a:schemeClr val="bg1"/>
              </a:solidFill>
              <a:latin typeface="Calibri Light" panose="020F0302020204030204" charset="0"/>
              <a:cs typeface="Calibri Light" panose="020F0302020204030204" charset="0"/>
            </a:endParaRPr>
          </a:p>
        </p:txBody>
      </p:sp>
      <p:sp>
        <p:nvSpPr>
          <p:cNvPr id="48" name="Text Box 47"/>
          <p:cNvSpPr txBox="1"/>
          <p:nvPr/>
        </p:nvSpPr>
        <p:spPr>
          <a:xfrm>
            <a:off x="827405" y="1323340"/>
            <a:ext cx="1647190" cy="275590"/>
          </a:xfrm>
          <a:prstGeom prst="rect">
            <a:avLst/>
          </a:prstGeom>
          <a:noFill/>
        </p:spPr>
        <p:txBody>
          <a:bodyPr wrap="square" rtlCol="0">
            <a:spAutoFit/>
          </a:bodyPr>
          <a:p>
            <a:r>
              <a:rPr lang="de-DE" altLang="en-US" sz="1200">
                <a:solidFill>
                  <a:schemeClr val="bg1"/>
                </a:solidFill>
                <a:latin typeface="Consolas" panose="020B0609020204030204" charset="0"/>
                <a:cs typeface="Consolas" panose="020B0609020204030204" charset="0"/>
              </a:rPr>
              <a:t>Point(1,1)</a:t>
            </a:r>
            <a:endParaRPr lang="de-DE" altLang="en-US" sz="1200">
              <a:solidFill>
                <a:schemeClr val="bg1"/>
              </a:solidFill>
              <a:latin typeface="Consolas" panose="020B0609020204030204" charset="0"/>
              <a:cs typeface="Consolas" panose="020B0609020204030204" charset="0"/>
            </a:endParaRPr>
          </a:p>
        </p:txBody>
      </p:sp>
      <p:sp>
        <p:nvSpPr>
          <p:cNvPr id="50" name="Text Box 49"/>
          <p:cNvSpPr txBox="1"/>
          <p:nvPr/>
        </p:nvSpPr>
        <p:spPr>
          <a:xfrm>
            <a:off x="5147945" y="1325245"/>
            <a:ext cx="3740785" cy="275590"/>
          </a:xfrm>
          <a:prstGeom prst="rect">
            <a:avLst/>
          </a:prstGeom>
          <a:noFill/>
        </p:spPr>
        <p:txBody>
          <a:bodyPr wrap="square" rtlCol="0">
            <a:spAutoFit/>
          </a:bodyPr>
          <a:p>
            <a:r>
              <a:rPr lang="en-US" sz="1200">
                <a:solidFill>
                  <a:schemeClr val="bg1"/>
                </a:solidFill>
                <a:latin typeface="Consolas" panose="020B0609020204030204" charset="0"/>
                <a:cs typeface="Consolas" panose="020B0609020204030204" charset="0"/>
              </a:rPr>
              <a:t>0101000000000000000000F03F000000000000F03F</a:t>
            </a:r>
            <a:endParaRPr lang="en-US" sz="1200">
              <a:solidFill>
                <a:schemeClr val="bg1"/>
              </a:solidFill>
              <a:latin typeface="Consolas" panose="020B0609020204030204" charset="0"/>
              <a:cs typeface="Consolas" panose="020B0609020204030204" charset="0"/>
            </a:endParaRPr>
          </a:p>
        </p:txBody>
      </p:sp>
      <p:sp>
        <p:nvSpPr>
          <p:cNvPr id="53" name="Text Box 52"/>
          <p:cNvSpPr txBox="1"/>
          <p:nvPr/>
        </p:nvSpPr>
        <p:spPr>
          <a:xfrm>
            <a:off x="5147945" y="1600835"/>
            <a:ext cx="3411855" cy="829945"/>
          </a:xfrm>
          <a:prstGeom prst="rect">
            <a:avLst/>
          </a:prstGeom>
          <a:noFill/>
        </p:spPr>
        <p:txBody>
          <a:bodyPr wrap="square" rtlCol="0">
            <a:spAutoFit/>
          </a:bodyPr>
          <a:p>
            <a:r>
              <a:rPr lang="en-US" sz="1200">
                <a:solidFill>
                  <a:schemeClr val="bg1"/>
                </a:solidFill>
                <a:latin typeface="Consolas" panose="020B0609020204030204" charset="0"/>
                <a:cs typeface="Consolas" panose="020B0609020204030204" charset="0"/>
              </a:rPr>
              <a:t>01 : Byte-Reihenfolge</a:t>
            </a:r>
            <a:r>
              <a:rPr lang="de-DE" altLang="en-US" sz="1200">
                <a:solidFill>
                  <a:schemeClr val="bg1"/>
                </a:solidFill>
                <a:latin typeface="Consolas" panose="020B0609020204030204" charset="0"/>
                <a:cs typeface="Consolas" panose="020B0609020204030204" charset="0"/>
              </a:rPr>
              <a:t> (Leserichtung</a:t>
            </a:r>
            <a:r>
              <a:rPr lang="de-DE" altLang="en-US" sz="1200">
                <a:solidFill>
                  <a:schemeClr val="bg1"/>
                </a:solidFill>
                <a:latin typeface="Calibri" panose="020F0502020204030204" pitchFamily="34" charset="0"/>
                <a:cs typeface="Consolas" panose="020B0609020204030204" charset="0"/>
              </a:rPr>
              <a:t>)</a:t>
            </a:r>
            <a:endParaRPr lang="en-US" sz="1200">
              <a:solidFill>
                <a:schemeClr val="bg1"/>
              </a:solidFill>
              <a:latin typeface="Consolas" panose="020B0609020204030204" charset="0"/>
              <a:cs typeface="Consolas" panose="020B0609020204030204" charset="0"/>
            </a:endParaRPr>
          </a:p>
          <a:p>
            <a:r>
              <a:rPr lang="en-US" sz="1200">
                <a:solidFill>
                  <a:srgbClr val="C00000"/>
                </a:solidFill>
                <a:latin typeface="Consolas" panose="020B0609020204030204" charset="0"/>
                <a:cs typeface="Consolas" panose="020B0609020204030204" charset="0"/>
              </a:rPr>
              <a:t>01000000</a:t>
            </a:r>
            <a:r>
              <a:rPr lang="en-US" sz="1200">
                <a:solidFill>
                  <a:schemeClr val="bg1"/>
                </a:solidFill>
                <a:latin typeface="Consolas" panose="020B0609020204030204" charset="0"/>
                <a:cs typeface="Consolas" panose="020B0609020204030204" charset="0"/>
              </a:rPr>
              <a:t> : Geometrietyp</a:t>
            </a:r>
            <a:r>
              <a:rPr lang="de-DE" altLang="en-US" sz="1200">
                <a:solidFill>
                  <a:schemeClr val="bg1"/>
                </a:solidFill>
                <a:latin typeface="Calibri" panose="020F0502020204030204" pitchFamily="34" charset="0"/>
                <a:cs typeface="Consolas" panose="020B0609020204030204" charset="0"/>
              </a:rPr>
              <a:t> </a:t>
            </a:r>
            <a:r>
              <a:rPr lang="de-DE" altLang="en-US" sz="1200">
                <a:solidFill>
                  <a:schemeClr val="bg1"/>
                </a:solidFill>
                <a:latin typeface="Consolas" panose="020B0609020204030204" charset="0"/>
                <a:cs typeface="Consolas" panose="020B0609020204030204" charset="0"/>
              </a:rPr>
              <a:t>(Punkt)</a:t>
            </a:r>
            <a:endParaRPr lang="en-US" sz="1200">
              <a:solidFill>
                <a:schemeClr val="bg1"/>
              </a:solidFill>
              <a:latin typeface="Consolas" panose="020B0609020204030204" charset="0"/>
              <a:cs typeface="Consolas" panose="020B0609020204030204" charset="0"/>
            </a:endParaRPr>
          </a:p>
          <a:p>
            <a:r>
              <a:rPr lang="en-US" sz="1200">
                <a:solidFill>
                  <a:srgbClr val="92D050"/>
                </a:solidFill>
                <a:latin typeface="Consolas" panose="020B0609020204030204" charset="0"/>
                <a:cs typeface="Consolas" panose="020B0609020204030204" charset="0"/>
              </a:rPr>
              <a:t>000000000000F03F</a:t>
            </a:r>
            <a:r>
              <a:rPr lang="en-US" sz="1200">
                <a:solidFill>
                  <a:schemeClr val="bg1"/>
                </a:solidFill>
                <a:latin typeface="Consolas" panose="020B0609020204030204" charset="0"/>
                <a:cs typeface="Consolas" panose="020B0609020204030204" charset="0"/>
              </a:rPr>
              <a:t> : X</a:t>
            </a:r>
            <a:endParaRPr lang="en-US" sz="1200">
              <a:solidFill>
                <a:schemeClr val="bg1"/>
              </a:solidFill>
              <a:latin typeface="Consolas" panose="020B0609020204030204" charset="0"/>
              <a:cs typeface="Consolas" panose="020B0609020204030204" charset="0"/>
            </a:endParaRPr>
          </a:p>
          <a:p>
            <a:r>
              <a:rPr lang="en-US" sz="1200">
                <a:solidFill>
                  <a:srgbClr val="FFC000"/>
                </a:solidFill>
                <a:latin typeface="Consolas" panose="020B0609020204030204" charset="0"/>
                <a:cs typeface="Consolas" panose="020B0609020204030204" charset="0"/>
              </a:rPr>
              <a:t>000000000000F03F</a:t>
            </a:r>
            <a:r>
              <a:rPr lang="en-US" sz="1200">
                <a:solidFill>
                  <a:schemeClr val="bg1"/>
                </a:solidFill>
                <a:latin typeface="Consolas" panose="020B0609020204030204" charset="0"/>
                <a:cs typeface="Consolas" panose="020B0609020204030204" charset="0"/>
              </a:rPr>
              <a:t> : Y</a:t>
            </a:r>
            <a:endParaRPr lang="en-US" sz="1200">
              <a:solidFill>
                <a:schemeClr val="bg1"/>
              </a:solidFill>
              <a:latin typeface="Consolas" panose="020B0609020204030204" charset="0"/>
              <a:cs typeface="Consolas" panose="020B0609020204030204" charset="0"/>
            </a:endParaRPr>
          </a:p>
        </p:txBody>
      </p:sp>
      <p:sp>
        <p:nvSpPr>
          <p:cNvPr id="55" name="Text Box 54"/>
          <p:cNvSpPr txBox="1"/>
          <p:nvPr/>
        </p:nvSpPr>
        <p:spPr>
          <a:xfrm>
            <a:off x="1908175" y="2721610"/>
            <a:ext cx="7092315" cy="275590"/>
          </a:xfrm>
          <a:prstGeom prst="rect">
            <a:avLst/>
          </a:prstGeom>
          <a:noFill/>
        </p:spPr>
        <p:txBody>
          <a:bodyPr wrap="square" rtlCol="0" anchor="t">
            <a:spAutoFit/>
          </a:bodyPr>
          <a:p>
            <a:r>
              <a:rPr lang="en-US" sz="1200">
                <a:solidFill>
                  <a:schemeClr val="bg1"/>
                </a:solidFill>
                <a:latin typeface="Consolas" panose="020B0609020204030204" charset="0"/>
                <a:cs typeface="Consolas" panose="020B0609020204030204" charset="0"/>
              </a:rPr>
              <a:t>0102000000020000000000000000000040000000000000004000000000000022400000000000002240</a:t>
            </a:r>
            <a:endParaRPr lang="en-US" sz="1200">
              <a:solidFill>
                <a:schemeClr val="bg1"/>
              </a:solidFill>
              <a:latin typeface="Consolas" panose="020B0609020204030204" charset="0"/>
              <a:cs typeface="Consolas" panose="020B0609020204030204" charset="0"/>
            </a:endParaRPr>
          </a:p>
        </p:txBody>
      </p:sp>
      <p:sp>
        <p:nvSpPr>
          <p:cNvPr id="56" name="Text Box 55"/>
          <p:cNvSpPr txBox="1"/>
          <p:nvPr/>
        </p:nvSpPr>
        <p:spPr>
          <a:xfrm>
            <a:off x="828040" y="2433955"/>
            <a:ext cx="3146425" cy="275590"/>
          </a:xfrm>
          <a:prstGeom prst="rect">
            <a:avLst/>
          </a:prstGeom>
          <a:noFill/>
        </p:spPr>
        <p:txBody>
          <a:bodyPr wrap="square" rtlCol="0">
            <a:spAutoFit/>
          </a:bodyPr>
          <a:p>
            <a:r>
              <a:rPr lang="en-US" sz="1200">
                <a:solidFill>
                  <a:schemeClr val="bg1"/>
                </a:solidFill>
                <a:latin typeface="Consolas" panose="020B0609020204030204" charset="0"/>
                <a:cs typeface="Consolas" panose="020B0609020204030204" charset="0"/>
                <a:sym typeface="+mn-ea"/>
              </a:rPr>
              <a:t>L</a:t>
            </a:r>
            <a:r>
              <a:rPr lang="de-DE" altLang="en-US" sz="1200">
                <a:solidFill>
                  <a:schemeClr val="bg1"/>
                </a:solidFill>
                <a:latin typeface="Consolas" panose="020B0609020204030204" charset="0"/>
                <a:cs typeface="Consolas" panose="020B0609020204030204" charset="0"/>
                <a:sym typeface="+mn-ea"/>
              </a:rPr>
              <a:t>ineString</a:t>
            </a:r>
            <a:r>
              <a:rPr lang="en-US" sz="1200">
                <a:solidFill>
                  <a:schemeClr val="bg1"/>
                </a:solidFill>
                <a:latin typeface="Consolas" panose="020B0609020204030204" charset="0"/>
                <a:cs typeface="Consolas" panose="020B0609020204030204" charset="0"/>
                <a:sym typeface="+mn-ea"/>
              </a:rPr>
              <a:t>(2 2, 9 9)</a:t>
            </a:r>
            <a:endParaRPr lang="en-US" sz="1200">
              <a:solidFill>
                <a:schemeClr val="bg1"/>
              </a:solidFill>
              <a:latin typeface="Consolas" panose="020B0609020204030204" charset="0"/>
              <a:cs typeface="Consolas" panose="020B0609020204030204" charset="0"/>
              <a:sym typeface="+mn-ea"/>
            </a:endParaRPr>
          </a:p>
        </p:txBody>
      </p:sp>
      <p:sp>
        <p:nvSpPr>
          <p:cNvPr id="59" name="Text Box 58"/>
          <p:cNvSpPr txBox="1"/>
          <p:nvPr/>
        </p:nvSpPr>
        <p:spPr>
          <a:xfrm>
            <a:off x="828040" y="3364230"/>
            <a:ext cx="6623685" cy="460375"/>
          </a:xfrm>
          <a:prstGeom prst="rect">
            <a:avLst/>
          </a:prstGeom>
          <a:noFill/>
        </p:spPr>
        <p:txBody>
          <a:bodyPr wrap="square" rtlCol="0">
            <a:spAutoFit/>
          </a:bodyPr>
          <a:p>
            <a:r>
              <a:rPr lang="en-US" sz="1200">
                <a:solidFill>
                  <a:schemeClr val="bg1"/>
                </a:solidFill>
                <a:latin typeface="Consolas" panose="020B0609020204030204" charset="0"/>
                <a:cs typeface="Consolas" panose="020B0609020204030204" charset="0"/>
              </a:rPr>
              <a:t>INSERT INTO geotable ( geom, name )</a:t>
            </a:r>
            <a:endParaRPr lang="en-US" sz="1200">
              <a:solidFill>
                <a:schemeClr val="bg1"/>
              </a:solidFill>
              <a:latin typeface="Consolas" panose="020B0609020204030204" charset="0"/>
              <a:cs typeface="Consolas" panose="020B0609020204030204" charset="0"/>
            </a:endParaRPr>
          </a:p>
          <a:p>
            <a:r>
              <a:rPr lang="en-US" sz="1200">
                <a:solidFill>
                  <a:schemeClr val="bg1"/>
                </a:solidFill>
                <a:latin typeface="Consolas" panose="020B0609020204030204" charset="0"/>
                <a:cs typeface="Consolas" panose="020B0609020204030204" charset="0"/>
              </a:rPr>
              <a:t>  VALUES ( ST_GeomFromText('POINT(-126.4 45.32)', 312), 'A Place');</a:t>
            </a:r>
            <a:endParaRPr lang="en-US" sz="1200">
              <a:solidFill>
                <a:schemeClr val="bg1"/>
              </a:solidFill>
              <a:latin typeface="Consolas" panose="020B0609020204030204" charset="0"/>
              <a:cs typeface="Consolas" panose="020B0609020204030204" charset="0"/>
            </a:endParaRPr>
          </a:p>
        </p:txBody>
      </p:sp>
      <p:sp>
        <p:nvSpPr>
          <p:cNvPr id="60" name="Text Box 59"/>
          <p:cNvSpPr txBox="1"/>
          <p:nvPr/>
        </p:nvSpPr>
        <p:spPr>
          <a:xfrm>
            <a:off x="828040" y="4156075"/>
            <a:ext cx="8067675" cy="460375"/>
          </a:xfrm>
          <a:prstGeom prst="rect">
            <a:avLst/>
          </a:prstGeom>
          <a:noFill/>
        </p:spPr>
        <p:txBody>
          <a:bodyPr wrap="square" rtlCol="0">
            <a:spAutoFit/>
          </a:bodyPr>
          <a:p>
            <a:r>
              <a:rPr lang="en-US" sz="1200">
                <a:solidFill>
                  <a:schemeClr val="bg1"/>
                </a:solidFill>
                <a:latin typeface="Consolas" panose="020B0609020204030204" charset="0"/>
                <a:cs typeface="Consolas" panose="020B0609020204030204" charset="0"/>
              </a:rPr>
              <a:t>INSERT INTO geotable ( geom, name )</a:t>
            </a:r>
            <a:endParaRPr lang="en-US" sz="1200">
              <a:solidFill>
                <a:schemeClr val="bg1"/>
              </a:solidFill>
              <a:latin typeface="Consolas" panose="020B0609020204030204" charset="0"/>
              <a:cs typeface="Consolas" panose="020B0609020204030204" charset="0"/>
            </a:endParaRPr>
          </a:p>
          <a:p>
            <a:r>
              <a:rPr lang="en-US" sz="1200">
                <a:solidFill>
                  <a:schemeClr val="bg1"/>
                </a:solidFill>
                <a:latin typeface="Consolas" panose="020B0609020204030204" charset="0"/>
                <a:cs typeface="Consolas" panose="020B0609020204030204" charset="0"/>
              </a:rPr>
              <a:t>  VALUES ( ST_GeomFromWKB('\x0101000000000000000000f03f000000000000f03f', 312), 'A Place');</a:t>
            </a:r>
            <a:endParaRPr lang="en-US" sz="1200">
              <a:solidFill>
                <a:schemeClr val="bg1"/>
              </a:solidFill>
              <a:latin typeface="Consolas" panose="020B0609020204030204" charset="0"/>
              <a:cs typeface="Consolas" panose="020B0609020204030204" charset="0"/>
            </a:endParaRPr>
          </a:p>
        </p:txBody>
      </p:sp>
      <p:sp>
        <p:nvSpPr>
          <p:cNvPr id="61" name="Text Box 60"/>
          <p:cNvSpPr txBox="1"/>
          <p:nvPr/>
        </p:nvSpPr>
        <p:spPr>
          <a:xfrm>
            <a:off x="138430" y="3456305"/>
            <a:ext cx="511175" cy="275590"/>
          </a:xfrm>
          <a:prstGeom prst="rect">
            <a:avLst/>
          </a:prstGeom>
          <a:noFill/>
        </p:spPr>
        <p:txBody>
          <a:bodyPr wrap="square" rtlCol="0">
            <a:spAutoFit/>
          </a:bodyPr>
          <a:p>
            <a:r>
              <a:rPr lang="de-DE" altLang="en-US" sz="1200">
                <a:solidFill>
                  <a:schemeClr val="bg1"/>
                </a:solidFill>
                <a:latin typeface="Calibri Light" panose="020F0302020204030204" charset="0"/>
                <a:cs typeface="Calibri Light" panose="020F0302020204030204" charset="0"/>
              </a:rPr>
              <a:t>WKT:</a:t>
            </a:r>
            <a:endParaRPr lang="de-DE" altLang="en-US" sz="1200">
              <a:solidFill>
                <a:schemeClr val="bg1"/>
              </a:solidFill>
              <a:latin typeface="Calibri Light" panose="020F0302020204030204" charset="0"/>
              <a:cs typeface="Calibri Light" panose="020F0302020204030204" charset="0"/>
            </a:endParaRPr>
          </a:p>
        </p:txBody>
      </p:sp>
      <p:sp>
        <p:nvSpPr>
          <p:cNvPr id="62" name="Text Box 61"/>
          <p:cNvSpPr txBox="1"/>
          <p:nvPr/>
        </p:nvSpPr>
        <p:spPr>
          <a:xfrm>
            <a:off x="138430" y="4248150"/>
            <a:ext cx="577215" cy="275590"/>
          </a:xfrm>
          <a:prstGeom prst="rect">
            <a:avLst/>
          </a:prstGeom>
          <a:noFill/>
        </p:spPr>
        <p:txBody>
          <a:bodyPr wrap="square" rtlCol="0">
            <a:spAutoFit/>
          </a:bodyPr>
          <a:p>
            <a:r>
              <a:rPr lang="de-DE" altLang="en-US" sz="1200">
                <a:solidFill>
                  <a:schemeClr val="bg1"/>
                </a:solidFill>
                <a:latin typeface="Calibri Light" panose="020F0302020204030204" charset="0"/>
                <a:cs typeface="Calibri Light" panose="020F0302020204030204" charset="0"/>
              </a:rPr>
              <a:t>WKB:</a:t>
            </a:r>
            <a:endParaRPr lang="de-DE" altLang="en-US" sz="1200">
              <a:solidFill>
                <a:schemeClr val="bg1"/>
              </a:solidFill>
              <a:latin typeface="Calibri Light" panose="020F0302020204030204" charset="0"/>
              <a:cs typeface="Calibri Light" panose="020F0302020204030204" charset="0"/>
            </a:endParaRPr>
          </a:p>
        </p:txBody>
      </p:sp>
      <p:sp>
        <p:nvSpPr>
          <p:cNvPr id="63" name="Text Box 62"/>
          <p:cNvSpPr txBox="1"/>
          <p:nvPr/>
        </p:nvSpPr>
        <p:spPr>
          <a:xfrm>
            <a:off x="8709660" y="4826000"/>
            <a:ext cx="254635"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000000"/>
                                          </p:val>
                                        </p:tav>
                                        <p:tav tm="100000">
                                          <p:val>
                                            <p:strVal val="#ppt_w"/>
                                          </p:val>
                                        </p:tav>
                                      </p:tavLst>
                                    </p:anim>
                                    <p:anim calcmode="lin" valueType="num">
                                      <p:cBhvr>
                                        <p:cTn id="8" dur="500" fill="hold"/>
                                        <p:tgtEl>
                                          <p:spTgt spid="36"/>
                                        </p:tgtEl>
                                        <p:attrNameLst>
                                          <p:attrName>ppt_h</p:attrName>
                                        </p:attrNameLst>
                                      </p:cBhvr>
                                      <p:tavLst>
                                        <p:tav tm="0">
                                          <p:val>
                                            <p:fltVal val="0.000000"/>
                                          </p:val>
                                        </p:tav>
                                        <p:tav tm="100000">
                                          <p:val>
                                            <p:strVal val="#ppt_h"/>
                                          </p:val>
                                        </p:tav>
                                      </p:tavLst>
                                    </p:anim>
                                    <p:anim calcmode="lin" valueType="num">
                                      <p:cBhvr>
                                        <p:cTn id="9" dur="500" fill="hold"/>
                                        <p:tgtEl>
                                          <p:spTgt spid="36"/>
                                        </p:tgtEl>
                                        <p:attrNameLst>
                                          <p:attrName>style.rotation</p:attrName>
                                        </p:attrNameLst>
                                      </p:cBhvr>
                                      <p:tavLst>
                                        <p:tav tm="0">
                                          <p:val>
                                            <p:fltVal val="360.000000"/>
                                          </p:val>
                                        </p:tav>
                                        <p:tav tm="100000">
                                          <p:val>
                                            <p:fltVal val="0.000000"/>
                                          </p:val>
                                        </p:tav>
                                      </p:tavLst>
                                    </p:anim>
                                    <p:animEffect transition="in" filter="fade">
                                      <p:cBhvr>
                                        <p:cTn id="10" dur="500"/>
                                        <p:tgtEl>
                                          <p:spTgt spid="36"/>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4"/>
                                        </p:tgtEl>
                                        <p:attrNameLst>
                                          <p:attrName>style.visibility</p:attrName>
                                        </p:attrNameLst>
                                      </p:cBhvr>
                                      <p:to>
                                        <p:strVal val="visible"/>
                                      </p:to>
                                    </p:set>
                                    <p:animEffect transition="in" filter="wipe(left)">
                                      <p:cBhvr>
                                        <p:cTn id="14" dur="500"/>
                                        <p:tgtEl>
                                          <p:spTgt spid="74"/>
                                        </p:tgtEl>
                                      </p:cBhvr>
                                    </p:animEffect>
                                  </p:childTnLst>
                                </p:cTn>
                              </p:par>
                            </p:childTnLst>
                          </p:cTn>
                        </p:par>
                        <p:par>
                          <p:cTn id="15" fill="hold">
                            <p:stCondLst>
                              <p:cond delay="1000"/>
                            </p:stCondLst>
                            <p:childTnLst>
                              <p:par>
                                <p:cTn id="16" presetID="9" presetClass="entr" presetSubtype="0" fill="hold" grpId="0" nodeType="after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dissolve">
                                      <p:cBhvr>
                                        <p:cTn id="18" dur="500"/>
                                        <p:tgtEl>
                                          <p:spTgt spid="46"/>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dissolve">
                                      <p:cBhvr>
                                        <p:cTn id="21" dur="500"/>
                                        <p:tgtEl>
                                          <p:spTgt spid="48"/>
                                        </p:tgtEl>
                                      </p:cBhvr>
                                    </p:animEffect>
                                  </p:childTnLst>
                                </p:cTn>
                              </p:par>
                            </p:childTnLst>
                          </p:cTn>
                        </p:par>
                        <p:par>
                          <p:cTn id="22" fill="hold">
                            <p:stCondLst>
                              <p:cond delay="1500"/>
                            </p:stCondLst>
                            <p:childTnLst>
                              <p:par>
                                <p:cTn id="23" presetID="9" presetClass="entr" presetSubtype="0" fill="hold" grpId="0" nodeType="afterEffect">
                                  <p:stCondLst>
                                    <p:cond delay="0"/>
                                  </p:stCondLst>
                                  <p:childTnLst>
                                    <p:set>
                                      <p:cBhvr>
                                        <p:cTn id="24" dur="1" fill="hold">
                                          <p:stCondLst>
                                            <p:cond delay="0"/>
                                          </p:stCondLst>
                                        </p:cTn>
                                        <p:tgtEl>
                                          <p:spTgt spid="47"/>
                                        </p:tgtEl>
                                        <p:attrNameLst>
                                          <p:attrName>style.visibility</p:attrName>
                                        </p:attrNameLst>
                                      </p:cBhvr>
                                      <p:to>
                                        <p:strVal val="visible"/>
                                      </p:to>
                                    </p:set>
                                    <p:animEffect transition="in" filter="dissolve">
                                      <p:cBhvr>
                                        <p:cTn id="25" dur="500"/>
                                        <p:tgtEl>
                                          <p:spTgt spid="47"/>
                                        </p:tgtEl>
                                      </p:cBhvr>
                                    </p:animEffect>
                                  </p:childTnLst>
                                </p:cTn>
                              </p:par>
                              <p:par>
                                <p:cTn id="26" presetID="9" presetClass="entr" presetSubtype="0" fill="hold" grpId="1" nodeType="with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dissolve">
                                      <p:cBhvr>
                                        <p:cTn id="28" dur="500"/>
                                        <p:tgtEl>
                                          <p:spTgt spid="50"/>
                                        </p:tgtEl>
                                      </p:cBhvr>
                                    </p:animEffect>
                                  </p:childTnLst>
                                </p:cTn>
                              </p:par>
                            </p:childTnLst>
                          </p:cTn>
                        </p:par>
                        <p:par>
                          <p:cTn id="29" fill="hold">
                            <p:stCondLst>
                              <p:cond delay="2000"/>
                            </p:stCondLst>
                            <p:childTnLst>
                              <p:par>
                                <p:cTn id="30" presetID="1" presetClass="entr" presetSubtype="0" fill="hold" grpId="0" nodeType="afterEffect">
                                  <p:stCondLst>
                                    <p:cond delay="0"/>
                                  </p:stCondLst>
                                  <p:childTnLst>
                                    <p:set>
                                      <p:cBhvr>
                                        <p:cTn id="31" dur="1" fill="hold">
                                          <p:stCondLst>
                                            <p:cond delay="0"/>
                                          </p:stCondLst>
                                        </p:cTn>
                                        <p:tgtEl>
                                          <p:spTgt spid="57"/>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53"/>
                                        </p:tgtEl>
                                        <p:attrNameLst>
                                          <p:attrName>style.visibility</p:attrName>
                                        </p:attrNameLst>
                                      </p:cBhvr>
                                      <p:to>
                                        <p:strVal val="visible"/>
                                      </p:to>
                                    </p:set>
                                    <p:animEffect transition="in" filter="wipe(down)">
                                      <p:cBhvr>
                                        <p:cTn id="36" dur="500"/>
                                        <p:tgtEl>
                                          <p:spTgt spid="53"/>
                                        </p:tgtEl>
                                      </p:cBhvr>
                                    </p:animEffect>
                                  </p:childTnLst>
                                </p:cTn>
                              </p:par>
                            </p:childTnLst>
                          </p:cTn>
                        </p:par>
                        <p:par>
                          <p:cTn id="37" fill="hold">
                            <p:stCondLst>
                              <p:cond delay="500"/>
                            </p:stCondLst>
                            <p:childTnLst>
                              <p:par>
                                <p:cTn id="38" presetID="22" presetClass="exit" presetSubtype="4" fill="hold" grpId="0" nodeType="afterEffect">
                                  <p:stCondLst>
                                    <p:cond delay="0"/>
                                  </p:stCondLst>
                                  <p:childTnLst>
                                    <p:animEffect transition="out" filter="wipe(down)">
                                      <p:cBhvr>
                                        <p:cTn id="39" dur="500"/>
                                        <p:tgtEl>
                                          <p:spTgt spid="50"/>
                                        </p:tgtEl>
                                      </p:cBhvr>
                                    </p:animEffect>
                                    <p:set>
                                      <p:cBhvr>
                                        <p:cTn id="40" dur="1" fill="hold">
                                          <p:stCondLst>
                                            <p:cond delay="499"/>
                                          </p:stCondLst>
                                        </p:cTn>
                                        <p:tgtEl>
                                          <p:spTgt spid="50"/>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grpId="0" nodeType="clickEffect">
                                  <p:stCondLst>
                                    <p:cond delay="0"/>
                                  </p:stCondLst>
                                  <p:childTnLst>
                                    <p:set>
                                      <p:cBhvr>
                                        <p:cTn id="44" dur="1" fill="hold">
                                          <p:stCondLst>
                                            <p:cond delay="0"/>
                                          </p:stCondLst>
                                        </p:cTn>
                                        <p:tgtEl>
                                          <p:spTgt spid="56"/>
                                        </p:tgtEl>
                                        <p:attrNameLst>
                                          <p:attrName>style.visibility</p:attrName>
                                        </p:attrNameLst>
                                      </p:cBhvr>
                                      <p:to>
                                        <p:strVal val="visible"/>
                                      </p:to>
                                    </p:set>
                                    <p:animEffect transition="in" filter="wipe(left)">
                                      <p:cBhvr>
                                        <p:cTn id="45" dur="500"/>
                                        <p:tgtEl>
                                          <p:spTgt spid="56"/>
                                        </p:tgtEl>
                                      </p:cBhvr>
                                    </p:animEffect>
                                  </p:childTnLst>
                                </p:cTn>
                              </p:par>
                            </p:childTnLst>
                          </p:cTn>
                        </p:par>
                      </p:childTnLst>
                    </p:cTn>
                  </p:par>
                  <p:par>
                    <p:cTn id="46" fill="hold">
                      <p:stCondLst>
                        <p:cond delay="indefinite"/>
                      </p:stCondLst>
                      <p:childTnLst>
                        <p:par>
                          <p:cTn id="47" fill="hold">
                            <p:stCondLst>
                              <p:cond delay="0"/>
                            </p:stCondLst>
                            <p:childTnLst>
                              <p:par>
                                <p:cTn id="48" presetID="2" presetClass="entr" presetSubtype="2" fill="hold" grpId="0" nodeType="clickEffect">
                                  <p:stCondLst>
                                    <p:cond delay="0"/>
                                  </p:stCondLst>
                                  <p:childTnLst>
                                    <p:set>
                                      <p:cBhvr>
                                        <p:cTn id="49" dur="3000" fill="hold">
                                          <p:stCondLst>
                                            <p:cond delay="0"/>
                                          </p:stCondLst>
                                        </p:cTn>
                                        <p:tgtEl>
                                          <p:spTgt spid="55"/>
                                        </p:tgtEl>
                                        <p:attrNameLst>
                                          <p:attrName>style.visibility</p:attrName>
                                        </p:attrNameLst>
                                      </p:cBhvr>
                                      <p:to>
                                        <p:strVal val="visible"/>
                                      </p:to>
                                    </p:set>
                                    <p:anim calcmode="lin" valueType="num">
                                      <p:cBhvr additive="base">
                                        <p:cTn id="50" dur="3000" fill="hold"/>
                                        <p:tgtEl>
                                          <p:spTgt spid="55"/>
                                        </p:tgtEl>
                                        <p:attrNameLst>
                                          <p:attrName>ppt_x</p:attrName>
                                        </p:attrNameLst>
                                      </p:cBhvr>
                                      <p:tavLst>
                                        <p:tav tm="0">
                                          <p:val>
                                            <p:strVal val="1+#ppt_w/2"/>
                                          </p:val>
                                        </p:tav>
                                        <p:tav tm="100000">
                                          <p:val>
                                            <p:strVal val="#ppt_x"/>
                                          </p:val>
                                        </p:tav>
                                      </p:tavLst>
                                    </p:anim>
                                    <p:anim calcmode="lin" valueType="num">
                                      <p:cBhvr additive="base">
                                        <p:cTn id="51" dur="3000" fill="hold"/>
                                        <p:tgtEl>
                                          <p:spTgt spid="55"/>
                                        </p:tgtEl>
                                        <p:attrNameLst>
                                          <p:attrName>ppt_y</p:attrName>
                                        </p:attrNameLst>
                                      </p:cBhvr>
                                      <p:tavLst>
                                        <p:tav tm="0">
                                          <p:val>
                                            <p:strVal val="#ppt_y"/>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59"/>
                                        </p:tgtEl>
                                        <p:attrNameLst>
                                          <p:attrName>style.visibility</p:attrName>
                                        </p:attrNameLst>
                                      </p:cBhvr>
                                      <p:to>
                                        <p:strVal val="visible"/>
                                      </p:to>
                                    </p:set>
                                  </p:childTnLst>
                                </p:cTn>
                              </p:par>
                            </p:childTnLst>
                          </p:cTn>
                        </p:par>
                        <p:par>
                          <p:cTn id="56" fill="hold">
                            <p:stCondLst>
                              <p:cond delay="0"/>
                            </p:stCondLst>
                            <p:childTnLst>
                              <p:par>
                                <p:cTn id="57" presetID="22" presetClass="entr" presetSubtype="8" fill="hold" grpId="0" nodeType="afterEffect">
                                  <p:stCondLst>
                                    <p:cond delay="0"/>
                                  </p:stCondLst>
                                  <p:childTnLst>
                                    <p:set>
                                      <p:cBhvr>
                                        <p:cTn id="58" dur="1" fill="hold">
                                          <p:stCondLst>
                                            <p:cond delay="0"/>
                                          </p:stCondLst>
                                        </p:cTn>
                                        <p:tgtEl>
                                          <p:spTgt spid="61"/>
                                        </p:tgtEl>
                                        <p:attrNameLst>
                                          <p:attrName>style.visibility</p:attrName>
                                        </p:attrNameLst>
                                      </p:cBhvr>
                                      <p:to>
                                        <p:strVal val="visible"/>
                                      </p:to>
                                    </p:set>
                                    <p:animEffect transition="in" filter="wipe(left)">
                                      <p:cBhvr>
                                        <p:cTn id="59" dur="500"/>
                                        <p:tgtEl>
                                          <p:spTgt spid="61"/>
                                        </p:tgtEl>
                                      </p:cBhvr>
                                    </p:animEffec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60"/>
                                        </p:tgtEl>
                                        <p:attrNameLst>
                                          <p:attrName>style.visibility</p:attrName>
                                        </p:attrNameLst>
                                      </p:cBhvr>
                                      <p:to>
                                        <p:strVal val="visible"/>
                                      </p:to>
                                    </p:set>
                                  </p:childTnLst>
                                </p:cTn>
                              </p:par>
                            </p:childTnLst>
                          </p:cTn>
                        </p:par>
                        <p:par>
                          <p:cTn id="64" fill="hold">
                            <p:stCondLst>
                              <p:cond delay="0"/>
                            </p:stCondLst>
                            <p:childTnLst>
                              <p:par>
                                <p:cTn id="65" presetID="22" presetClass="entr" presetSubtype="8" fill="hold" grpId="0" nodeType="afterEffect">
                                  <p:stCondLst>
                                    <p:cond delay="0"/>
                                  </p:stCondLst>
                                  <p:childTnLst>
                                    <p:set>
                                      <p:cBhvr>
                                        <p:cTn id="66" dur="1" fill="hold">
                                          <p:stCondLst>
                                            <p:cond delay="0"/>
                                          </p:stCondLst>
                                        </p:cTn>
                                        <p:tgtEl>
                                          <p:spTgt spid="62"/>
                                        </p:tgtEl>
                                        <p:attrNameLst>
                                          <p:attrName>style.visibility</p:attrName>
                                        </p:attrNameLst>
                                      </p:cBhvr>
                                      <p:to>
                                        <p:strVal val="visible"/>
                                      </p:to>
                                    </p:set>
                                    <p:animEffect transition="in" filter="wipe(left)">
                                      <p:cBhvr>
                                        <p:cTn id="67"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50" grpId="0"/>
      <p:bldP spid="56" grpId="0"/>
      <p:bldP spid="55" grpId="0"/>
      <p:bldP spid="53" grpId="0"/>
      <p:bldP spid="59" grpId="0"/>
      <p:bldP spid="61" grpId="0"/>
      <p:bldP spid="60" grpId="0"/>
      <p:bldP spid="62" grpId="0"/>
      <p:bldP spid="48" grpId="0"/>
      <p:bldP spid="46" grpId="0"/>
      <p:bldP spid="47" grpId="0"/>
      <p:bldP spid="50" grpId="1"/>
      <p:bldP spid="5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7405"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cs typeface="Calibri Light" panose="020F0302020204030204" charset="0"/>
                <a:sym typeface="+mn-ea"/>
              </a:rPr>
              <a:t>Geometrietypen in WKT</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4"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2</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grpSp>
        <p:nvGrpSpPr>
          <p:cNvPr id="12" name="Group 11"/>
          <p:cNvGrpSpPr/>
          <p:nvPr/>
        </p:nvGrpSpPr>
        <p:grpSpPr>
          <a:xfrm>
            <a:off x="611505" y="987425"/>
            <a:ext cx="3773805" cy="2251075"/>
            <a:chOff x="1210" y="1555"/>
            <a:chExt cx="5943" cy="3545"/>
          </a:xfrm>
        </p:grpSpPr>
        <p:pic>
          <p:nvPicPr>
            <p:cNvPr id="6" name="Picture 5" descr="D:\UniHeidelberg\Kurse\FS2\Geodatenbanken\referat\pics\SF in PostgreSQL.pngSF in PostgreSQL"/>
            <p:cNvPicPr>
              <a:picLocks noChangeAspect="1"/>
            </p:cNvPicPr>
            <p:nvPr/>
          </p:nvPicPr>
          <p:blipFill>
            <a:blip r:embed="rId1"/>
            <a:srcRect/>
            <a:stretch>
              <a:fillRect/>
            </a:stretch>
          </p:blipFill>
          <p:spPr>
            <a:xfrm>
              <a:off x="1210" y="2132"/>
              <a:ext cx="5943" cy="2968"/>
            </a:xfrm>
            <a:prstGeom prst="rect">
              <a:avLst/>
            </a:prstGeom>
          </p:spPr>
        </p:pic>
        <p:sp>
          <p:nvSpPr>
            <p:cNvPr id="7" name="Text Box 6"/>
            <p:cNvSpPr txBox="1"/>
            <p:nvPr/>
          </p:nvSpPr>
          <p:spPr>
            <a:xfrm>
              <a:off x="1304" y="1555"/>
              <a:ext cx="5827" cy="531"/>
            </a:xfrm>
            <a:prstGeom prst="rect">
              <a:avLst/>
            </a:prstGeom>
            <a:noFill/>
          </p:spPr>
          <p:txBody>
            <a:bodyPr wrap="square" rtlCol="0">
              <a:spAutoFit/>
            </a:bodyPr>
            <a:p>
              <a:r>
                <a:rPr lang="de-DE" altLang="en-US" sz="1600">
                  <a:solidFill>
                    <a:schemeClr val="bg1"/>
                  </a:solidFill>
                  <a:latin typeface="Calibri Light" panose="020F0302020204030204" charset="0"/>
                  <a:cs typeface="Calibri Light" panose="020F0302020204030204" charset="0"/>
                </a:rPr>
                <a:t>Geometrische Objekte in PostgreSQL</a:t>
              </a:r>
              <a:endParaRPr lang="de-DE" altLang="en-US" sz="1600">
                <a:solidFill>
                  <a:schemeClr val="bg1"/>
                </a:solidFill>
                <a:latin typeface="Calibri Light" panose="020F0302020204030204" charset="0"/>
                <a:cs typeface="Calibri Light" panose="020F0302020204030204" charset="0"/>
              </a:endParaRPr>
            </a:p>
          </p:txBody>
        </p:sp>
      </p:grpSp>
      <p:grpSp>
        <p:nvGrpSpPr>
          <p:cNvPr id="13" name="Group 12"/>
          <p:cNvGrpSpPr/>
          <p:nvPr/>
        </p:nvGrpSpPr>
        <p:grpSpPr>
          <a:xfrm>
            <a:off x="4716145" y="349250"/>
            <a:ext cx="4476750" cy="4726305"/>
            <a:chOff x="7427" y="550"/>
            <a:chExt cx="7050" cy="7443"/>
          </a:xfrm>
        </p:grpSpPr>
        <p:sp>
          <p:nvSpPr>
            <p:cNvPr id="54" name="Text Box 53"/>
            <p:cNvSpPr txBox="1"/>
            <p:nvPr/>
          </p:nvSpPr>
          <p:spPr>
            <a:xfrm>
              <a:off x="7427" y="1259"/>
              <a:ext cx="7050" cy="6735"/>
            </a:xfrm>
            <a:prstGeom prst="rect">
              <a:avLst/>
            </a:prstGeom>
            <a:noFill/>
          </p:spPr>
          <p:txBody>
            <a:bodyPr wrap="square" rtlCol="0">
              <a:spAutoFit/>
            </a:bodyPr>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rPr>
                <a:t>POINT (1 2)</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rPr>
                <a:t>POINT Z (1 2 3)</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rPr>
                <a:t>POINT ZM (1 2 3 4)</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de-DE" altLang="en-US" sz="800">
                  <a:solidFill>
                    <a:schemeClr val="bg1"/>
                  </a:solidFill>
                  <a:latin typeface="Consolas" panose="020B0609020204030204" charset="0"/>
                  <a:cs typeface="Consolas" panose="020B0609020204030204" charset="0"/>
                </a:rPr>
                <a:t>POINT M (1 2 4)</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rPr>
                <a:t>LINESTRING (1 2, 3 4, 5 6)</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rPr>
                <a:t>LINEARRING (0 0 0, 4 0 0, 4 4 0, 0 4 0, 0 0 0)</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POLYGON ((0 0 0,4 0 0,4 4 0,0 4 0,0 0 0),(1 1 0,2 1 0,2 2 0,1 2 0,1 1 0))</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TRIANGLE ((0 0, 0 9, 9 0, 0 0))</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TIN Z ( ((0 0 0, 0 0 1, 0 1 0, 0 0 0)), ((0 0 0, 0 1 0, 1 1 0, 0 0 0)) )</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POLYHEDRALSURFACE Z (</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((0 0 0, 0 0 1, 0 1 1, 0 1 0, 0 0 0)),</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((0 0 0, 0 1 0, 1 1 0, 1 0 0, 0 0 0)),</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((0 0 0, 1 0 0, 1 0 1, 0 0 1, 0 0 0)),</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((1 1 0, 1 1 1, 1 0 1, 1 0 0, 1 1 0)),</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((0 1 0, 0 1 1, 1 1 1, 1 1 0, 0 1 0)),</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((0 0 1, 1 0 1, 1 1 1, 0 1 1, 0 0 1)) )</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rPr>
                <a:t>MULTIPOINT ( (0 0), (1 2) )</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rPr>
                <a:t>MULTILINESTRING ( (0 0,1 1,1 2), (2 3,3 2,5 4) )</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MULTIPOLYGON (((1 5, 5 5, 5 1, 1 1, 1 5)), ((6 5, 9 1, 6 1, 6 5)))</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rPr>
                <a:t>GEOMETRYCOLLECTION ( POINT(2 3), LINESTRING(2 3, 3 4))</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CIRCULARSTRING(0 0, 1 1, 1 0)</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CIRCULARSTRING(0 0, 4 0, 4 4, 0 4, 0 0)</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COMPOUNDCURVE( CIRCULARSTRING(0 0, 1 1, 1 0),(1 0, 0 1))</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CURVEPOLYGON(</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CIRCULARSTRING(0 0, 4 0, 4 4, 0 4, 0 0),</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(1 1, 3 3, 3 1, 1 1) )</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CURVEPOLYGON(</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COMPOUNDCURVE( </a:t>
              </a:r>
              <a:endParaRPr lang="en-US" sz="800">
                <a:solidFill>
                  <a:schemeClr val="bg1"/>
                </a:solidFill>
                <a:latin typeface="Consolas" panose="020B0609020204030204" charset="0"/>
                <a:cs typeface="Consolas" panose="020B0609020204030204" charset="0"/>
              </a:endParaRPr>
            </a:p>
            <a:p>
              <a:pPr>
                <a:spcAft>
                  <a:spcPts val="0"/>
                </a:spcAft>
              </a:pP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CIRCULARSTRING(0 0,2 0, 2 1, 2 3, 4 3),</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(4 3, 4 5, 1 4, 0 0)),</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CIRCULARSTRING(1.7 1, 1.4 0.4, 1.6 0.4, 1.6 0.5, 1.7 1) )</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MULTICURVE( (0 0, 5 5), CIRCULARSTRING(4 0, 4 4, 8 4))</a:t>
              </a:r>
              <a:endParaRPr lang="en-US" sz="800">
                <a:solidFill>
                  <a:schemeClr val="bg1"/>
                </a:solidFill>
                <a:latin typeface="Consolas" panose="020B0609020204030204" charset="0"/>
                <a:cs typeface="Consolas" panose="020B0609020204030204" charset="0"/>
              </a:endParaRPr>
            </a:p>
            <a:p>
              <a:pPr marL="171450" indent="-171450">
                <a:spcAft>
                  <a:spcPts val="0"/>
                </a:spcAft>
                <a:buFont typeface="Arial" panose="020B0604020202020204" pitchFamily="34" charset="0"/>
                <a:buChar char="•"/>
              </a:pPr>
              <a:r>
                <a:rPr lang="en-US" sz="800">
                  <a:solidFill>
                    <a:schemeClr val="bg1"/>
                  </a:solidFill>
                  <a:latin typeface="Consolas" panose="020B0609020204030204" charset="0"/>
                  <a:cs typeface="Consolas" panose="020B0609020204030204" charset="0"/>
                  <a:sym typeface="+mn-ea"/>
                </a:rPr>
                <a:t>MULTISURFACE(</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CURVEPOLYGON(</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CIRCULARSTRING( 0 0, 4 0, 4 4, 0 4, 0 0),</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(1 1, 3 3, 3 1, 1 1)),</a:t>
              </a:r>
              <a:endParaRPr lang="en-US" sz="800">
                <a:solidFill>
                  <a:schemeClr val="bg1"/>
                </a:solidFill>
                <a:latin typeface="Consolas" panose="020B0609020204030204" charset="0"/>
                <a:cs typeface="Consolas" panose="020B0609020204030204" charset="0"/>
              </a:endParaRPr>
            </a:p>
            <a:p>
              <a:pPr>
                <a:spcAft>
                  <a:spcPts val="0"/>
                </a:spcAft>
              </a:pPr>
              <a:r>
                <a:rPr lang="en-US" sz="800">
                  <a:solidFill>
                    <a:schemeClr val="bg1"/>
                  </a:solidFill>
                  <a:latin typeface="Consolas" panose="020B0609020204030204" charset="0"/>
                  <a:cs typeface="Consolas" panose="020B0609020204030204" charset="0"/>
                  <a:sym typeface="+mn-ea"/>
                </a:rPr>
                <a:t>  </a:t>
              </a:r>
              <a:r>
                <a:rPr lang="de-DE" altLang="en-US" sz="800">
                  <a:solidFill>
                    <a:schemeClr val="bg1"/>
                  </a:solidFill>
                  <a:latin typeface="Calibri" panose="020F0502020204030204" pitchFamily="34" charset="0"/>
                  <a:cs typeface="Consolas" panose="020B0609020204030204" charset="0"/>
                  <a:sym typeface="+mn-ea"/>
                </a:rPr>
                <a:t>    </a:t>
              </a:r>
              <a:r>
                <a:rPr lang="en-US" sz="800">
                  <a:solidFill>
                    <a:schemeClr val="bg1"/>
                  </a:solidFill>
                  <a:latin typeface="Consolas" panose="020B0609020204030204" charset="0"/>
                  <a:cs typeface="Consolas" panose="020B0609020204030204" charset="0"/>
                  <a:sym typeface="+mn-ea"/>
                </a:rPr>
                <a:t>((10 10, 14 12, 11 10, 10 10), (11 11, 11.5 11, 11 11.5, 11 11)))</a:t>
              </a:r>
              <a:endParaRPr lang="en-US" sz="800">
                <a:solidFill>
                  <a:schemeClr val="bg1"/>
                </a:solidFill>
                <a:latin typeface="Consolas" panose="020B0609020204030204" charset="0"/>
                <a:cs typeface="Consolas" panose="020B0609020204030204" charset="0"/>
                <a:sym typeface="+mn-ea"/>
              </a:endParaRPr>
            </a:p>
          </p:txBody>
        </p:sp>
        <p:sp>
          <p:nvSpPr>
            <p:cNvPr id="8" name="Text Box 7"/>
            <p:cNvSpPr txBox="1"/>
            <p:nvPr/>
          </p:nvSpPr>
          <p:spPr>
            <a:xfrm>
              <a:off x="7653" y="550"/>
              <a:ext cx="5827" cy="531"/>
            </a:xfrm>
            <a:prstGeom prst="rect">
              <a:avLst/>
            </a:prstGeom>
            <a:noFill/>
          </p:spPr>
          <p:txBody>
            <a:bodyPr wrap="square" rtlCol="0">
              <a:spAutoFit/>
            </a:bodyPr>
            <a:p>
              <a:r>
                <a:rPr lang="de-DE" altLang="en-US" sz="1600">
                  <a:solidFill>
                    <a:schemeClr val="bg1"/>
                  </a:solidFill>
                  <a:latin typeface="Calibri Light" panose="020F0302020204030204" charset="0"/>
                  <a:cs typeface="Calibri Light" panose="020F0302020204030204" charset="0"/>
                </a:rPr>
                <a:t>Geometrische Objekte in PostGIS</a:t>
              </a:r>
              <a:endParaRPr lang="de-DE" altLang="en-US" sz="1600">
                <a:solidFill>
                  <a:schemeClr val="bg1"/>
                </a:solidFill>
                <a:latin typeface="Calibri Light" panose="020F0302020204030204" charset="0"/>
                <a:cs typeface="Calibri Light" panose="020F0302020204030204" charset="0"/>
              </a:endParaRPr>
            </a:p>
          </p:txBody>
        </p:sp>
      </p:grpSp>
      <p:sp>
        <p:nvSpPr>
          <p:cNvPr id="14" name="Text Box 13"/>
          <p:cNvSpPr txBox="1"/>
          <p:nvPr/>
        </p:nvSpPr>
        <p:spPr>
          <a:xfrm rot="16200000">
            <a:off x="7150100" y="2982595"/>
            <a:ext cx="3773170" cy="213995"/>
          </a:xfrm>
          <a:prstGeom prst="rect">
            <a:avLst/>
          </a:prstGeom>
          <a:noFill/>
        </p:spPr>
        <p:txBody>
          <a:bodyPr wrap="square" rtlCol="0">
            <a:spAutoFit/>
          </a:bodyPr>
          <a:p>
            <a:r>
              <a:rPr lang="de-DE" altLang="en-US" sz="800">
                <a:solidFill>
                  <a:schemeClr val="bg1"/>
                </a:solidFill>
                <a:latin typeface="Calibri" panose="020F0502020204030204" pitchFamily="34" charset="0"/>
              </a:rPr>
              <a:t>Quelle: PostgreSQL Group 2022, S. 166</a:t>
            </a:r>
            <a:endParaRPr lang="de-DE" altLang="en-US" sz="800">
              <a:solidFill>
                <a:schemeClr val="bg1"/>
              </a:solidFill>
              <a:latin typeface="Calibri" panose="020F0502020204030204" pitchFamily="34" charset="0"/>
            </a:endParaRPr>
          </a:p>
        </p:txBody>
      </p:sp>
      <p:sp>
        <p:nvSpPr>
          <p:cNvPr id="16" name="Text Box 15"/>
          <p:cNvSpPr txBox="1"/>
          <p:nvPr/>
        </p:nvSpPr>
        <p:spPr>
          <a:xfrm>
            <a:off x="8709660" y="4826000"/>
            <a:ext cx="254635"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advClick="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wipe(left)">
                                      <p:cBhvr>
                                        <p:cTn id="7" dur="500"/>
                                        <p:tgtEl>
                                          <p:spTgt spid="74"/>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2000" fill="hold">
                                          <p:stCondLst>
                                            <p:cond delay="0"/>
                                          </p:stCondLst>
                                        </p:cTn>
                                        <p:tgtEl>
                                          <p:spTgt spid="13"/>
                                        </p:tgtEl>
                                        <p:attrNameLst>
                                          <p:attrName>style.visibility</p:attrName>
                                        </p:attrNameLst>
                                      </p:cBhvr>
                                      <p:to>
                                        <p:strVal val="visible"/>
                                      </p:to>
                                    </p:set>
                                    <p:animEffect transition="in" filter="wipe(up)">
                                      <p:cBhvr>
                                        <p:cTn id="11" dur="20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up)">
                                      <p:cBhvr>
                                        <p:cTn id="16" dur="500"/>
                                        <p:tgtEl>
                                          <p:spTgt spid="12"/>
                                        </p:tgtEl>
                                      </p:cBhvr>
                                    </p:animEffec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 name="文本框 73"/>
          <p:cNvSpPr txBox="1"/>
          <p:nvPr/>
        </p:nvSpPr>
        <p:spPr>
          <a:xfrm>
            <a:off x="827405" y="355600"/>
            <a:ext cx="5457825" cy="398780"/>
          </a:xfrm>
          <a:prstGeom prst="rect">
            <a:avLst/>
          </a:prstGeom>
          <a:noFill/>
          <a:ln w="9525">
            <a:noFill/>
          </a:ln>
        </p:spPr>
        <p:txBody>
          <a:bodyPr wrap="square" anchor="t">
            <a:spAutoFit/>
          </a:bodyPr>
          <a:p>
            <a:pPr eaLnBrk="0" hangingPunct="0"/>
            <a:r>
              <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rPr>
              <a:t>Erweiterungen</a:t>
            </a:r>
            <a:endParaRPr lang="de-DE" altLang="en-US" sz="2000" dirty="0">
              <a:solidFill>
                <a:schemeClr val="bg1"/>
              </a:solidFill>
              <a:latin typeface="Calibri Light" panose="020F0302020204030204" charset="0"/>
              <a:ea typeface="Microsoft YaHei" panose="020B0503020204020204" pitchFamily="34" charset="-122"/>
              <a:cs typeface="Calibri Light" panose="020F0302020204030204" charset="0"/>
            </a:endParaRPr>
          </a:p>
        </p:txBody>
      </p:sp>
      <p:grpSp>
        <p:nvGrpSpPr>
          <p:cNvPr id="4" name="组合 74"/>
          <p:cNvGrpSpPr>
            <a:grpSpLocks noChangeAspect="1"/>
          </p:cNvGrpSpPr>
          <p:nvPr/>
        </p:nvGrpSpPr>
        <p:grpSpPr>
          <a:xfrm>
            <a:off x="323850" y="323850"/>
            <a:ext cx="431800" cy="431800"/>
            <a:chOff x="753978" y="1996508"/>
            <a:chExt cx="647250" cy="647250"/>
          </a:xfrm>
        </p:grpSpPr>
        <p:sp>
          <p:nvSpPr>
            <p:cNvPr id="44067" name="文本框 75"/>
            <p:cNvSpPr txBox="1"/>
            <p:nvPr/>
          </p:nvSpPr>
          <p:spPr>
            <a:xfrm>
              <a:off x="896440" y="2050031"/>
              <a:ext cx="336885" cy="552066"/>
            </a:xfrm>
            <a:prstGeom prst="rect">
              <a:avLst/>
            </a:prstGeom>
            <a:noFill/>
            <a:ln w="9525">
              <a:noFill/>
            </a:ln>
          </p:spPr>
          <p:txBody>
            <a:bodyPr anchor="t">
              <a:spAutoFit/>
            </a:bodyPr>
            <a:p>
              <a:pPr algn="ctr" eaLnBrk="0" hangingPunct="0"/>
              <a:r>
                <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rPr>
                <a:t>2</a:t>
              </a:r>
              <a:endParaRPr lang="de-DE" altLang="en-US"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nvGrpSpPr>
            <p:cNvPr id="44068" name="组合 76"/>
            <p:cNvGrpSpPr/>
            <p:nvPr/>
          </p:nvGrpSpPr>
          <p:grpSpPr>
            <a:xfrm>
              <a:off x="753978" y="1996508"/>
              <a:ext cx="647250" cy="647250"/>
              <a:chOff x="2084209" y="814147"/>
              <a:chExt cx="4173518" cy="4173518"/>
            </a:xfrm>
          </p:grpSpPr>
          <p:sp>
            <p:nvSpPr>
              <p:cNvPr id="78" name="椭圆 77"/>
              <p:cNvSpPr/>
              <p:nvPr/>
            </p:nvSpPr>
            <p:spPr>
              <a:xfrm rot="921176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79" name="椭圆 78"/>
              <p:cNvSpPr/>
              <p:nvPr/>
            </p:nvSpPr>
            <p:spPr>
              <a:xfrm rot="-33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0" name="椭圆 79"/>
              <p:cNvSpPr/>
              <p:nvPr/>
            </p:nvSpPr>
            <p:spPr>
              <a:xfrm rot="-2314286">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1" name="椭圆 80"/>
              <p:cNvSpPr/>
              <p:nvPr/>
            </p:nvSpPr>
            <p:spPr>
              <a:xfrm rot="-12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rot="18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3" name="椭圆 82"/>
              <p:cNvSpPr/>
              <p:nvPr/>
            </p:nvSpPr>
            <p:spPr>
              <a:xfrm rot="2828571">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4" name="椭圆 83"/>
              <p:cNvSpPr/>
              <p:nvPr/>
            </p:nvSpPr>
            <p:spPr>
              <a:xfrm rot="7971428">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5" name="椭圆 84"/>
              <p:cNvSpPr/>
              <p:nvPr/>
            </p:nvSpPr>
            <p:spPr>
              <a:xfrm rot="9000000">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6" name="椭圆 85"/>
              <p:cNvSpPr/>
              <p:nvPr/>
            </p:nvSpPr>
            <p:spPr>
              <a:xfrm rot="12085714">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7" name="椭圆 86"/>
              <p:cNvSpPr/>
              <p:nvPr/>
            </p:nvSpPr>
            <p:spPr>
              <a:xfrm rot="13114285">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88" name="椭圆 87"/>
              <p:cNvSpPr/>
              <p:nvPr/>
            </p:nvSpPr>
            <p:spPr>
              <a:xfrm rot="1414285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nvGrpSpPr>
              <p:cNvPr id="44080" name="组合 88"/>
              <p:cNvGrpSpPr/>
              <p:nvPr/>
            </p:nvGrpSpPr>
            <p:grpSpPr>
              <a:xfrm>
                <a:off x="2084209" y="814147"/>
                <a:ext cx="4173518" cy="4173518"/>
                <a:chOff x="2084209" y="814147"/>
                <a:chExt cx="4173518" cy="4173518"/>
              </a:xfrm>
            </p:grpSpPr>
            <p:sp>
              <p:nvSpPr>
                <p:cNvPr id="90" name="椭圆 89"/>
                <p:cNvSpPr/>
                <p:nvPr/>
              </p:nvSpPr>
              <p:spPr>
                <a:xfrm rot="-5400000">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1" name="椭圆 90"/>
                <p:cNvSpPr/>
                <p:nvPr/>
              </p:nvSpPr>
              <p:spPr>
                <a:xfrm rot="-4371429">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2" name="椭圆 91"/>
                <p:cNvSpPr/>
                <p:nvPr/>
              </p:nvSpPr>
              <p:spPr>
                <a:xfrm rot="-257143">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3" name="椭圆 92"/>
                <p:cNvSpPr/>
                <p:nvPr/>
              </p:nvSpPr>
              <p:spPr>
                <a:xfrm rot="771428">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4" name="椭圆 93"/>
                <p:cNvSpPr/>
                <p:nvPr/>
              </p:nvSpPr>
              <p:spPr>
                <a:xfrm rot="3857142">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5" name="椭圆 94"/>
                <p:cNvSpPr/>
                <p:nvPr/>
              </p:nvSpPr>
              <p:spPr>
                <a:xfrm rot="4885714">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6" name="椭圆 95"/>
                <p:cNvSpPr/>
                <p:nvPr/>
              </p:nvSpPr>
              <p:spPr>
                <a:xfrm rot="5914286">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rot="694285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8" name="椭圆 97"/>
                <p:cNvSpPr/>
                <p:nvPr/>
              </p:nvSpPr>
              <p:spPr>
                <a:xfrm rot="10028571">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99" name="椭圆 98"/>
                <p:cNvSpPr/>
                <p:nvPr/>
              </p:nvSpPr>
              <p:spPr>
                <a:xfrm rot="11057142">
                  <a:off x="2621247" y="814147"/>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sp>
              <p:nvSpPr>
                <p:cNvPr id="100" name="椭圆 99"/>
                <p:cNvSpPr/>
                <p:nvPr/>
              </p:nvSpPr>
              <p:spPr>
                <a:xfrm rot="15171427">
                  <a:off x="2621235" y="814153"/>
                  <a:ext cx="3099451"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lt1"/>
                    </a:solidFill>
                    <a:effectLst/>
                    <a:uLnTx/>
                    <a:uFillTx/>
                    <a:latin typeface="+mn-lt"/>
                    <a:ea typeface="+mn-ea"/>
                    <a:cs typeface="+mn-cs"/>
                  </a:endParaRPr>
                </a:p>
              </p:txBody>
            </p:sp>
          </p:grpSp>
        </p:grpSp>
      </p:grpSp>
      <p:sp>
        <p:nvSpPr>
          <p:cNvPr id="2" name="Text Box 1"/>
          <p:cNvSpPr txBox="1"/>
          <p:nvPr/>
        </p:nvSpPr>
        <p:spPr>
          <a:xfrm>
            <a:off x="570865" y="1061720"/>
            <a:ext cx="8053705" cy="2891790"/>
          </a:xfrm>
          <a:prstGeom prst="rect">
            <a:avLst/>
          </a:prstGeom>
          <a:noFill/>
        </p:spPr>
        <p:txBody>
          <a:bodyPr wrap="square" rtlCol="0">
            <a:spAutoFit/>
          </a:bodyPr>
          <a:p>
            <a:pPr marL="171450" indent="-171450">
              <a:spcAft>
                <a:spcPts val="600"/>
              </a:spcAft>
              <a:buFont typeface="Arial" panose="020B0604020202020204" pitchFamily="34" charset="0"/>
              <a:buChar char="•"/>
            </a:pPr>
            <a:r>
              <a:rPr lang="en-US" sz="1200">
                <a:solidFill>
                  <a:schemeClr val="bg1"/>
                </a:solidFill>
                <a:latin typeface="Calibri Light" panose="020F0302020204030204" charset="0"/>
                <a:cs typeface="Calibri Light" panose="020F0302020204030204" charset="0"/>
              </a:rPr>
              <a:t>MySQL Spatial Extensions</a:t>
            </a:r>
            <a:endParaRPr lang="en-US" sz="1200">
              <a:solidFill>
                <a:schemeClr val="bg1"/>
              </a:solidFill>
              <a:latin typeface="Calibri Light" panose="020F0302020204030204" charset="0"/>
              <a:cs typeface="Calibri Light" panose="020F0302020204030204" charset="0"/>
            </a:endParaRPr>
          </a:p>
          <a:p>
            <a:pPr marL="171450" indent="-171450">
              <a:spcAft>
                <a:spcPts val="600"/>
              </a:spcAft>
              <a:buFont typeface="Arial" panose="020B0604020202020204" pitchFamily="34" charset="0"/>
              <a:buChar char="•"/>
            </a:pPr>
            <a:r>
              <a:rPr lang="en-US" sz="1200">
                <a:solidFill>
                  <a:schemeClr val="bg1"/>
                </a:solidFill>
                <a:latin typeface="Calibri Light" panose="020F0302020204030204" charset="0"/>
                <a:cs typeface="Calibri Light" panose="020F0302020204030204" charset="0"/>
              </a:rPr>
              <a:t>MonetDB/GIS extension f</a:t>
            </a:r>
            <a:r>
              <a:rPr lang="de-DE" altLang="en-US" sz="1200">
                <a:solidFill>
                  <a:schemeClr val="bg1"/>
                </a:solidFill>
                <a:latin typeface="Calibri" panose="020F0502020204030204" pitchFamily="34" charset="0"/>
                <a:cs typeface="Calibri Light" panose="020F0302020204030204" charset="0"/>
              </a:rPr>
              <a:t>ü</a:t>
            </a:r>
            <a:r>
              <a:rPr lang="en-US" sz="1200">
                <a:solidFill>
                  <a:schemeClr val="bg1"/>
                </a:solidFill>
                <a:latin typeface="Calibri Light" panose="020F0302020204030204" charset="0"/>
                <a:cs typeface="Calibri Light" panose="020F0302020204030204" charset="0"/>
              </a:rPr>
              <a:t>r MonetDB</a:t>
            </a:r>
            <a:endParaRPr lang="en-US" sz="1200">
              <a:solidFill>
                <a:schemeClr val="bg1"/>
              </a:solidFill>
              <a:latin typeface="Calibri Light" panose="020F0302020204030204" charset="0"/>
              <a:cs typeface="Calibri Light" panose="020F0302020204030204" charset="0"/>
            </a:endParaRPr>
          </a:p>
          <a:p>
            <a:pPr marL="171450" indent="-171450">
              <a:spcAft>
                <a:spcPts val="600"/>
              </a:spcAft>
              <a:buFont typeface="Arial" panose="020B0604020202020204" pitchFamily="34" charset="0"/>
              <a:buChar char="•"/>
            </a:pPr>
            <a:r>
              <a:rPr lang="en-US" sz="1200">
                <a:solidFill>
                  <a:schemeClr val="bg1"/>
                </a:solidFill>
                <a:latin typeface="Calibri Light" panose="020F0302020204030204" charset="0"/>
                <a:cs typeface="Calibri Light" panose="020F0302020204030204" charset="0"/>
              </a:rPr>
              <a:t>PostGIS extension f</a:t>
            </a:r>
            <a:r>
              <a:rPr lang="de-DE" altLang="en-US" sz="1200">
                <a:solidFill>
                  <a:schemeClr val="bg1"/>
                </a:solidFill>
                <a:latin typeface="Calibri" panose="020F0502020204030204" pitchFamily="34" charset="0"/>
                <a:cs typeface="Calibri Light" panose="020F0302020204030204" charset="0"/>
              </a:rPr>
              <a:t>ü</a:t>
            </a:r>
            <a:r>
              <a:rPr lang="en-US" sz="1200">
                <a:solidFill>
                  <a:schemeClr val="bg1"/>
                </a:solidFill>
                <a:latin typeface="Calibri Light" panose="020F0302020204030204" charset="0"/>
                <a:cs typeface="Calibri Light" panose="020F0302020204030204" charset="0"/>
              </a:rPr>
              <a:t>r PostgreSQL</a:t>
            </a:r>
            <a:endParaRPr lang="en-US" sz="1200">
              <a:solidFill>
                <a:schemeClr val="bg1"/>
              </a:solidFill>
              <a:latin typeface="Calibri Light" panose="020F0302020204030204" charset="0"/>
              <a:cs typeface="Calibri Light" panose="020F0302020204030204" charset="0"/>
            </a:endParaRPr>
          </a:p>
          <a:p>
            <a:pPr marL="171450" indent="-171450">
              <a:spcAft>
                <a:spcPts val="600"/>
              </a:spcAft>
              <a:buFont typeface="Arial" panose="020B0604020202020204" pitchFamily="34" charset="0"/>
              <a:buChar char="•"/>
            </a:pPr>
            <a:r>
              <a:rPr lang="en-US" sz="1200">
                <a:solidFill>
                  <a:schemeClr val="bg1"/>
                </a:solidFill>
                <a:latin typeface="Calibri Light" panose="020F0302020204030204" charset="0"/>
                <a:cs typeface="Calibri Light" panose="020F0302020204030204" charset="0"/>
              </a:rPr>
              <a:t>SpatiaLite extension f</a:t>
            </a:r>
            <a:r>
              <a:rPr lang="de-DE" altLang="en-US" sz="1200">
                <a:solidFill>
                  <a:schemeClr val="bg1"/>
                </a:solidFill>
                <a:latin typeface="Calibri" panose="020F0502020204030204" pitchFamily="34" charset="0"/>
                <a:cs typeface="Calibri Light" panose="020F0302020204030204" charset="0"/>
              </a:rPr>
              <a:t>ü</a:t>
            </a:r>
            <a:r>
              <a:rPr lang="en-US" sz="1200">
                <a:solidFill>
                  <a:schemeClr val="bg1"/>
                </a:solidFill>
                <a:latin typeface="Calibri Light" panose="020F0302020204030204" charset="0"/>
                <a:cs typeface="Calibri Light" panose="020F0302020204030204" charset="0"/>
              </a:rPr>
              <a:t>r SQLite</a:t>
            </a:r>
            <a:endParaRPr lang="en-US" sz="1200">
              <a:solidFill>
                <a:schemeClr val="bg1"/>
              </a:solidFill>
              <a:latin typeface="Calibri Light" panose="020F0302020204030204" charset="0"/>
              <a:cs typeface="Calibri Light" panose="020F0302020204030204" charset="0"/>
            </a:endParaRPr>
          </a:p>
          <a:p>
            <a:pPr marL="171450" indent="-171450">
              <a:spcAft>
                <a:spcPts val="600"/>
              </a:spcAft>
              <a:buFont typeface="Arial" panose="020B0604020202020204" pitchFamily="34" charset="0"/>
              <a:buChar char="•"/>
            </a:pPr>
            <a:r>
              <a:rPr lang="en-US" sz="1200">
                <a:solidFill>
                  <a:schemeClr val="bg1"/>
                </a:solidFill>
                <a:latin typeface="Calibri Light" panose="020F0302020204030204" charset="0"/>
                <a:cs typeface="Calibri Light" panose="020F0302020204030204" charset="0"/>
              </a:rPr>
              <a:t>Oracle Spatial</a:t>
            </a:r>
            <a:endParaRPr lang="en-US" sz="1200">
              <a:solidFill>
                <a:schemeClr val="bg1"/>
              </a:solidFill>
              <a:latin typeface="Calibri Light" panose="020F0302020204030204" charset="0"/>
              <a:cs typeface="Calibri Light" panose="020F0302020204030204" charset="0"/>
            </a:endParaRPr>
          </a:p>
          <a:p>
            <a:pPr marL="171450" indent="-171450">
              <a:spcAft>
                <a:spcPts val="600"/>
              </a:spcAft>
              <a:buFont typeface="Arial" panose="020B0604020202020204" pitchFamily="34" charset="0"/>
              <a:buChar char="•"/>
            </a:pPr>
            <a:r>
              <a:rPr lang="en-US" sz="1200">
                <a:solidFill>
                  <a:schemeClr val="bg1"/>
                </a:solidFill>
                <a:latin typeface="Calibri Light" panose="020F0302020204030204" charset="0"/>
                <a:cs typeface="Calibri Light" panose="020F0302020204030204" charset="0"/>
              </a:rPr>
              <a:t>IBM DB2 Spatial Extender </a:t>
            </a:r>
            <a:r>
              <a:rPr lang="de-DE" altLang="en-US" sz="1200">
                <a:solidFill>
                  <a:schemeClr val="bg1"/>
                </a:solidFill>
                <a:latin typeface="Calibri Light" panose="020F0302020204030204" charset="0"/>
                <a:cs typeface="Calibri Light" panose="020F0302020204030204" charset="0"/>
              </a:rPr>
              <a:t>i</a:t>
            </a:r>
            <a:r>
              <a:rPr lang="en-US" sz="1200">
                <a:solidFill>
                  <a:schemeClr val="bg1"/>
                </a:solidFill>
                <a:latin typeface="Calibri Light" panose="020F0302020204030204" charset="0"/>
                <a:cs typeface="Calibri Light" panose="020F0302020204030204" charset="0"/>
              </a:rPr>
              <a:t>nd IBM Informix Spatial DataBlade</a:t>
            </a:r>
            <a:endParaRPr lang="en-US" sz="1200">
              <a:solidFill>
                <a:schemeClr val="bg1"/>
              </a:solidFill>
              <a:latin typeface="Calibri Light" panose="020F0302020204030204" charset="0"/>
              <a:cs typeface="Calibri Light" panose="020F0302020204030204" charset="0"/>
            </a:endParaRPr>
          </a:p>
          <a:p>
            <a:pPr marL="171450" indent="-171450">
              <a:spcAft>
                <a:spcPts val="600"/>
              </a:spcAft>
              <a:buFont typeface="Arial" panose="020B0604020202020204" pitchFamily="34" charset="0"/>
              <a:buChar char="•"/>
            </a:pPr>
            <a:r>
              <a:rPr lang="en-US" sz="1200">
                <a:solidFill>
                  <a:schemeClr val="bg1"/>
                </a:solidFill>
                <a:latin typeface="Calibri Light" panose="020F0302020204030204" charset="0"/>
                <a:cs typeface="Calibri Light" panose="020F0302020204030204" charset="0"/>
              </a:rPr>
              <a:t>Microsoft SQL Server </a:t>
            </a:r>
            <a:endParaRPr lang="en-US" sz="1200">
              <a:solidFill>
                <a:schemeClr val="bg1"/>
              </a:solidFill>
              <a:latin typeface="Calibri Light" panose="020F0302020204030204" charset="0"/>
              <a:cs typeface="Calibri Light" panose="020F0302020204030204" charset="0"/>
            </a:endParaRPr>
          </a:p>
          <a:p>
            <a:pPr marL="171450" indent="-171450">
              <a:spcAft>
                <a:spcPts val="600"/>
              </a:spcAft>
              <a:buFont typeface="Arial" panose="020B0604020202020204" pitchFamily="34" charset="0"/>
              <a:buChar char="•"/>
            </a:pPr>
            <a:r>
              <a:rPr lang="en-US" sz="1200">
                <a:solidFill>
                  <a:schemeClr val="bg1"/>
                </a:solidFill>
                <a:latin typeface="Calibri Light" panose="020F0302020204030204" charset="0"/>
                <a:cs typeface="Calibri Light" panose="020F0302020204030204" charset="0"/>
              </a:rPr>
              <a:t>SAP Sybase IQ</a:t>
            </a:r>
            <a:endParaRPr lang="en-US" sz="1200">
              <a:solidFill>
                <a:schemeClr val="bg1"/>
              </a:solidFill>
              <a:latin typeface="Calibri Light" panose="020F0302020204030204" charset="0"/>
              <a:cs typeface="Calibri Light" panose="020F0302020204030204" charset="0"/>
            </a:endParaRPr>
          </a:p>
          <a:p>
            <a:pPr marL="171450" indent="-171450">
              <a:spcAft>
                <a:spcPts val="600"/>
              </a:spcAft>
              <a:buFont typeface="Arial" panose="020B0604020202020204" pitchFamily="34" charset="0"/>
              <a:buChar char="•"/>
            </a:pPr>
            <a:r>
              <a:rPr lang="en-US" sz="1200">
                <a:solidFill>
                  <a:schemeClr val="bg1"/>
                </a:solidFill>
                <a:latin typeface="Calibri Light" panose="020F0302020204030204" charset="0"/>
                <a:cs typeface="Calibri Light" panose="020F0302020204030204" charset="0"/>
              </a:rPr>
              <a:t>SAP HANA</a:t>
            </a:r>
            <a:endParaRPr lang="en-US" sz="1200">
              <a:solidFill>
                <a:schemeClr val="bg1"/>
              </a:solidFill>
              <a:latin typeface="Calibri Light" panose="020F0302020204030204" charset="0"/>
              <a:cs typeface="Calibri Light" panose="020F0302020204030204" charset="0"/>
            </a:endParaRPr>
          </a:p>
          <a:p>
            <a:pPr marL="171450" indent="-171450">
              <a:spcAft>
                <a:spcPts val="600"/>
              </a:spcAft>
              <a:buFont typeface="Arial" panose="020B0604020202020204" pitchFamily="34" charset="0"/>
              <a:buChar char="•"/>
            </a:pPr>
            <a:r>
              <a:rPr lang="de-DE" altLang="en-US" sz="1200">
                <a:solidFill>
                  <a:schemeClr val="bg1"/>
                </a:solidFill>
                <a:latin typeface="Calibri Light" panose="020F0302020204030204" charset="0"/>
                <a:cs typeface="Calibri Light" panose="020F0302020204030204" charset="0"/>
              </a:rPr>
              <a:t>OGR für GDAL </a:t>
            </a:r>
            <a:endParaRPr lang="en-US" sz="1200">
              <a:solidFill>
                <a:schemeClr val="bg1"/>
              </a:solidFill>
              <a:latin typeface="Calibri Light" panose="020F0302020204030204" charset="0"/>
              <a:cs typeface="Calibri Light" panose="020F0302020204030204" charset="0"/>
            </a:endParaRPr>
          </a:p>
          <a:p>
            <a:pPr marL="171450" indent="-171450">
              <a:spcAft>
                <a:spcPts val="600"/>
              </a:spcAft>
              <a:buFont typeface="Arial" panose="020B0604020202020204" pitchFamily="34" charset="0"/>
              <a:buChar char="•"/>
            </a:pPr>
            <a:r>
              <a:rPr lang="de-DE" altLang="en-US" sz="1200">
                <a:solidFill>
                  <a:schemeClr val="bg1"/>
                </a:solidFill>
                <a:latin typeface="Calibri Light" panose="020F0302020204030204" charset="0"/>
                <a:cs typeface="Calibri Light" panose="020F0302020204030204" charset="0"/>
              </a:rPr>
              <a:t>etc.</a:t>
            </a:r>
            <a:endParaRPr lang="de-DE" altLang="en-US" sz="1200">
              <a:solidFill>
                <a:schemeClr val="bg1"/>
              </a:solidFill>
              <a:latin typeface="Calibri Light" panose="020F0302020204030204" charset="0"/>
              <a:cs typeface="Calibri Light" panose="020F0302020204030204" charset="0"/>
            </a:endParaRPr>
          </a:p>
        </p:txBody>
      </p:sp>
      <p:grpSp>
        <p:nvGrpSpPr>
          <p:cNvPr id="9" name="Group 8"/>
          <p:cNvGrpSpPr/>
          <p:nvPr/>
        </p:nvGrpSpPr>
        <p:grpSpPr>
          <a:xfrm>
            <a:off x="539750" y="1563370"/>
            <a:ext cx="2664460" cy="2088515"/>
            <a:chOff x="850" y="2462"/>
            <a:chExt cx="4196" cy="3289"/>
          </a:xfrm>
        </p:grpSpPr>
        <p:sp>
          <p:nvSpPr>
            <p:cNvPr id="3" name="Rounded Rectangle 2"/>
            <p:cNvSpPr/>
            <p:nvPr/>
          </p:nvSpPr>
          <p:spPr>
            <a:xfrm>
              <a:off x="850" y="2462"/>
              <a:ext cx="4196" cy="454"/>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Rounded Rectangle 4"/>
            <p:cNvSpPr/>
            <p:nvPr/>
          </p:nvSpPr>
          <p:spPr>
            <a:xfrm>
              <a:off x="850" y="5297"/>
              <a:ext cx="4196" cy="454"/>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pic>
        <p:nvPicPr>
          <p:cNvPr id="10" name="Picture 9" descr="Plugins"/>
          <p:cNvPicPr>
            <a:picLocks noChangeAspect="1"/>
          </p:cNvPicPr>
          <p:nvPr/>
        </p:nvPicPr>
        <p:blipFill>
          <a:blip r:embed="rId1"/>
          <a:stretch>
            <a:fillRect/>
          </a:stretch>
        </p:blipFill>
        <p:spPr>
          <a:xfrm>
            <a:off x="5292090" y="349250"/>
            <a:ext cx="3577590" cy="3364230"/>
          </a:xfrm>
          <a:prstGeom prst="rect">
            <a:avLst/>
          </a:prstGeom>
        </p:spPr>
      </p:pic>
      <p:sp>
        <p:nvSpPr>
          <p:cNvPr id="14" name="Text Box 13"/>
          <p:cNvSpPr txBox="1"/>
          <p:nvPr/>
        </p:nvSpPr>
        <p:spPr>
          <a:xfrm rot="16200000">
            <a:off x="7150100" y="2839085"/>
            <a:ext cx="3773170" cy="213995"/>
          </a:xfrm>
          <a:prstGeom prst="rect">
            <a:avLst/>
          </a:prstGeom>
          <a:noFill/>
        </p:spPr>
        <p:txBody>
          <a:bodyPr wrap="square" rtlCol="0">
            <a:spAutoFit/>
          </a:bodyPr>
          <a:p>
            <a:r>
              <a:rPr lang="de-DE" altLang="en-US" sz="800">
                <a:solidFill>
                  <a:schemeClr val="bg1"/>
                </a:solidFill>
                <a:latin typeface="Calibri" panose="020F0502020204030204" pitchFamily="34" charset="0"/>
              </a:rPr>
              <a:t>Quelle: Auer 2022, S. 34</a:t>
            </a:r>
            <a:endParaRPr lang="de-DE" altLang="en-US" sz="800">
              <a:solidFill>
                <a:schemeClr val="bg1"/>
              </a:solidFill>
              <a:latin typeface="Calibri" panose="020F0502020204030204" pitchFamily="34" charset="0"/>
            </a:endParaRPr>
          </a:p>
        </p:txBody>
      </p:sp>
      <p:sp>
        <p:nvSpPr>
          <p:cNvPr id="11" name="Text Box 10"/>
          <p:cNvSpPr txBox="1"/>
          <p:nvPr/>
        </p:nvSpPr>
        <p:spPr>
          <a:xfrm>
            <a:off x="8709660" y="4826000"/>
            <a:ext cx="254635" cy="275590"/>
          </a:xfrm>
          <a:prstGeom prst="rect">
            <a:avLst/>
          </a:prstGeom>
          <a:noFill/>
        </p:spPr>
        <p:txBody>
          <a:bodyPr wrap="square" rtlCol="0">
            <a:spAutoFit/>
          </a:bodyPr>
          <a:p>
            <a:fld id="{9A0DB2DC-4C9A-4742-B13C-FB6460FD3503}" type="slidenum">
              <a:rPr lang="en-US" sz="1200">
                <a:solidFill>
                  <a:schemeClr val="bg1"/>
                </a:solidFill>
                <a:latin typeface="Calibri Light" panose="020F0302020204030204" charset="0"/>
                <a:cs typeface="Calibri Light" panose="020F0302020204030204" charset="0"/>
              </a:rPr>
            </a:fld>
            <a:endParaRPr lang="en-US" sz="1200">
              <a:solidFill>
                <a:schemeClr val="bg1"/>
              </a:solidFill>
              <a:latin typeface="Calibri Light" panose="020F0302020204030204" charset="0"/>
              <a:cs typeface="Calibri Light" panose="020F0302020204030204" charset="0"/>
            </a:endParaRPr>
          </a:p>
        </p:txBody>
      </p:sp>
    </p:spTree>
  </p:cSld>
  <p:clrMapOvr>
    <a:masterClrMapping/>
  </p:clrMapOvr>
  <p:transition spd="slow" advClick="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wipe(left)">
                                      <p:cBhvr>
                                        <p:cTn id="7" dur="500"/>
                                        <p:tgtEl>
                                          <p:spTgt spid="7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up)">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ppt_x"/>
                                          </p:val>
                                        </p:tav>
                                        <p:tav tm="100000">
                                          <p:val>
                                            <p:strVal val="#ppt_x"/>
                                          </p:val>
                                        </p:tav>
                                      </p:tavLst>
                                    </p:anim>
                                    <p:anim calcmode="lin" valueType="num">
                                      <p:cBhvr additive="base">
                                        <p:cTn id="17" dur="500" fill="hold"/>
                                        <p:tgtEl>
                                          <p:spTgt spid="10"/>
                                        </p:tgtEl>
                                        <p:attrNameLst>
                                          <p:attrName>ppt_y</p:attrName>
                                        </p:attrNameLst>
                                      </p:cBhvr>
                                      <p:tavLst>
                                        <p:tav tm="0">
                                          <p:val>
                                            <p:strVal val="1+#ppt_h/2"/>
                                          </p:val>
                                        </p:tav>
                                        <p:tav tm="100000">
                                          <p:val>
                                            <p:strVal val="#ppt_y"/>
                                          </p:val>
                                        </p:tav>
                                      </p:tavLst>
                                    </p:anim>
                                  </p:childTnLst>
                                </p:cTn>
                              </p:par>
                              <p:par>
                                <p:cTn id="18" presetID="1"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dissolv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2" grpId="0"/>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矩形 9"/>
          <p:cNvSpPr/>
          <p:nvPr/>
        </p:nvSpPr>
        <p:spPr>
          <a:xfrm>
            <a:off x="3546475" y="1905000"/>
            <a:ext cx="4677410" cy="1106805"/>
          </a:xfrm>
          <a:prstGeom prst="rect">
            <a:avLst/>
          </a:prstGeom>
        </p:spPr>
        <p:txBody>
          <a:bodyPr wrap="none">
            <a:spAutoFit/>
          </a:bodyPr>
          <a:lstStyle/>
          <a:p>
            <a:pPr algn="l" eaLnBrk="0" hangingPunct="0">
              <a:lnSpc>
                <a:spcPct val="100000"/>
              </a:lnSpc>
              <a:spcAft>
                <a:spcPts val="600"/>
              </a:spcAft>
            </a:pPr>
            <a:r>
              <a:rPr lang="de-DE" altLang="en-US" sz="2800" dirty="0">
                <a:solidFill>
                  <a:schemeClr val="bg1"/>
                </a:solidFill>
                <a:latin typeface="Calibri Light" panose="020F0302020204030204" charset="0"/>
                <a:cs typeface="Calibri Light" panose="020F0302020204030204" charset="0"/>
                <a:sym typeface="+mn-ea"/>
              </a:rPr>
              <a:t>Simple Features in SQL: PostGIS</a:t>
            </a:r>
            <a:endParaRPr lang="de-DE" altLang="en-US" sz="2800" dirty="0">
              <a:solidFill>
                <a:schemeClr val="bg1"/>
              </a:solidFill>
              <a:latin typeface="Calibri Light" panose="020F0302020204030204" charset="0"/>
              <a:cs typeface="Calibri Light" panose="020F0302020204030204" charset="0"/>
              <a:sym typeface="+mn-ea"/>
            </a:endParaRPr>
          </a:p>
          <a:p>
            <a:pPr algn="l" eaLnBrk="0" hangingPunct="0">
              <a:lnSpc>
                <a:spcPct val="100000"/>
              </a:lnSpc>
              <a:spcAft>
                <a:spcPts val="600"/>
              </a:spcAft>
            </a:pPr>
            <a:r>
              <a:rPr lang="de-DE" altLang="en-US" sz="1400" dirty="0">
                <a:solidFill>
                  <a:schemeClr val="bg1"/>
                </a:solidFill>
                <a:latin typeface="Calibri Light" panose="020F0302020204030204" charset="0"/>
                <a:cs typeface="Calibri Light" panose="020F0302020204030204" charset="0"/>
                <a:sym typeface="+mn-ea"/>
              </a:rPr>
              <a:t>Was ist alles mit Simple Features möglich?</a:t>
            </a:r>
            <a:endParaRPr lang="de-DE" altLang="en-US" sz="1400" dirty="0">
              <a:solidFill>
                <a:schemeClr val="bg1"/>
              </a:solidFill>
              <a:latin typeface="Calibri Light" panose="020F0302020204030204" charset="0"/>
              <a:cs typeface="Calibri Light" panose="020F0302020204030204" charset="0"/>
              <a:sym typeface="+mn-ea"/>
            </a:endParaRPr>
          </a:p>
          <a:p>
            <a:pPr algn="l" eaLnBrk="0" hangingPunct="0">
              <a:lnSpc>
                <a:spcPct val="100000"/>
              </a:lnSpc>
              <a:spcAft>
                <a:spcPts val="600"/>
              </a:spcAft>
            </a:pPr>
            <a:r>
              <a:rPr lang="de-DE" altLang="en-US" sz="1400" dirty="0">
                <a:solidFill>
                  <a:schemeClr val="bg1"/>
                </a:solidFill>
                <a:latin typeface="Calibri Light" panose="020F0302020204030204" charset="0"/>
                <a:cs typeface="Calibri Light" panose="020F0302020204030204" charset="0"/>
                <a:sym typeface="+mn-ea"/>
              </a:rPr>
              <a:t>Beispielanwendungen</a:t>
            </a:r>
            <a:endParaRPr kumimoji="0" lang="de-DE" altLang="en-US" sz="1400" b="0" i="0" u="none" strike="noStrike" kern="100" cap="none" spc="0" normalizeH="0" baseline="0" noProof="0" dirty="0">
              <a:ln>
                <a:noFill/>
              </a:ln>
              <a:solidFill>
                <a:schemeClr val="bg1"/>
              </a:solidFill>
              <a:effectLst/>
              <a:uLnTx/>
              <a:uFillTx/>
              <a:latin typeface="Calibri Light" panose="020F0302020204030204" charset="0"/>
              <a:ea typeface="Arial" panose="020B0604020202020204" pitchFamily="34" charset="0"/>
              <a:cs typeface="Calibri Light" panose="020F0302020204030204" charset="0"/>
              <a:sym typeface="+mn-ea"/>
            </a:endParaRPr>
          </a:p>
        </p:txBody>
      </p:sp>
      <p:grpSp>
        <p:nvGrpSpPr>
          <p:cNvPr id="2" name="组合 11"/>
          <p:cNvGrpSpPr/>
          <p:nvPr/>
        </p:nvGrpSpPr>
        <p:grpSpPr>
          <a:xfrm>
            <a:off x="2176463" y="1838325"/>
            <a:ext cx="1152525" cy="1154113"/>
            <a:chOff x="753978" y="1996508"/>
            <a:chExt cx="647250" cy="647250"/>
          </a:xfrm>
        </p:grpSpPr>
        <p:sp>
          <p:nvSpPr>
            <p:cNvPr id="9220" name="文本框 12"/>
            <p:cNvSpPr txBox="1"/>
            <p:nvPr/>
          </p:nvSpPr>
          <p:spPr>
            <a:xfrm>
              <a:off x="896441" y="2067694"/>
              <a:ext cx="336884" cy="517088"/>
            </a:xfrm>
            <a:prstGeom prst="rect">
              <a:avLst/>
            </a:prstGeom>
            <a:noFill/>
            <a:ln w="9525">
              <a:noFill/>
            </a:ln>
          </p:spPr>
          <p:txBody>
            <a:bodyPr anchor="t">
              <a:spAutoFit/>
            </a:bodyPr>
            <a:p>
              <a:pPr algn="ctr" eaLnBrk="0" hangingPunct="0"/>
              <a:r>
                <a:rPr lang="de-DE" altLang="zh-CN" sz="5400" dirty="0">
                  <a:solidFill>
                    <a:schemeClr val="bg1"/>
                  </a:solidFill>
                  <a:latin typeface="Arial" panose="020B0604020202020204" pitchFamily="34" charset="0"/>
                  <a:ea typeface="Arial" panose="020B0604020202020204" pitchFamily="34" charset="0"/>
                  <a:cs typeface="Arial" panose="020B0604020202020204" pitchFamily="34" charset="0"/>
                </a:rPr>
                <a:t>3</a:t>
              </a:r>
              <a:endParaRPr lang="de-DE" altLang="zh-CN" sz="54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nvGrpSpPr>
            <p:cNvPr id="9221" name="组合 13"/>
            <p:cNvGrpSpPr/>
            <p:nvPr/>
          </p:nvGrpSpPr>
          <p:grpSpPr>
            <a:xfrm>
              <a:off x="753978" y="1996508"/>
              <a:ext cx="647250" cy="647250"/>
              <a:chOff x="2084209" y="814147"/>
              <a:chExt cx="4173518" cy="4173518"/>
            </a:xfrm>
          </p:grpSpPr>
          <p:sp>
            <p:nvSpPr>
              <p:cNvPr id="15" name="椭圆 14"/>
              <p:cNvSpPr/>
              <p:nvPr/>
            </p:nvSpPr>
            <p:spPr>
              <a:xfrm rot="921176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17" name="椭圆 16"/>
              <p:cNvSpPr/>
              <p:nvPr/>
            </p:nvSpPr>
            <p:spPr>
              <a:xfrm rot="-334285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4" name="椭圆 23"/>
              <p:cNvSpPr/>
              <p:nvPr/>
            </p:nvSpPr>
            <p:spPr>
              <a:xfrm rot="-2314286">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5" name="椭圆 24"/>
              <p:cNvSpPr/>
              <p:nvPr/>
            </p:nvSpPr>
            <p:spPr>
              <a:xfrm rot="-128571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6" name="椭圆 25"/>
              <p:cNvSpPr/>
              <p:nvPr/>
            </p:nvSpPr>
            <p:spPr>
              <a:xfrm rot="1800000">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7" name="椭圆 26"/>
              <p:cNvSpPr/>
              <p:nvPr/>
            </p:nvSpPr>
            <p:spPr>
              <a:xfrm rot="2828571">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8" name="椭圆 27"/>
              <p:cNvSpPr/>
              <p:nvPr/>
            </p:nvSpPr>
            <p:spPr>
              <a:xfrm rot="7971428">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29" name="椭圆 28"/>
              <p:cNvSpPr/>
              <p:nvPr/>
            </p:nvSpPr>
            <p:spPr>
              <a:xfrm rot="9000000">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0" name="椭圆 29"/>
              <p:cNvSpPr/>
              <p:nvPr/>
            </p:nvSpPr>
            <p:spPr>
              <a:xfrm rot="12085714">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1" name="椭圆 30"/>
              <p:cNvSpPr/>
              <p:nvPr/>
            </p:nvSpPr>
            <p:spPr>
              <a:xfrm rot="13114285">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2" name="椭圆 31"/>
              <p:cNvSpPr/>
              <p:nvPr/>
            </p:nvSpPr>
            <p:spPr>
              <a:xfrm rot="14142856">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grpSp>
            <p:nvGrpSpPr>
              <p:cNvPr id="9233" name="组合 32"/>
              <p:cNvGrpSpPr/>
              <p:nvPr/>
            </p:nvGrpSpPr>
            <p:grpSpPr>
              <a:xfrm>
                <a:off x="2084209" y="814147"/>
                <a:ext cx="4173518" cy="4173518"/>
                <a:chOff x="2084209" y="814147"/>
                <a:chExt cx="4173518" cy="4173518"/>
              </a:xfrm>
            </p:grpSpPr>
            <p:sp>
              <p:nvSpPr>
                <p:cNvPr id="34" name="椭圆 33"/>
                <p:cNvSpPr/>
                <p:nvPr/>
              </p:nvSpPr>
              <p:spPr>
                <a:xfrm rot="-5400000">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5" name="椭圆 34"/>
                <p:cNvSpPr/>
                <p:nvPr/>
              </p:nvSpPr>
              <p:spPr>
                <a:xfrm rot="-4371429">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6" name="椭圆 35"/>
                <p:cNvSpPr/>
                <p:nvPr/>
              </p:nvSpPr>
              <p:spPr>
                <a:xfrm rot="-257143">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7" name="椭圆 36"/>
                <p:cNvSpPr/>
                <p:nvPr/>
              </p:nvSpPr>
              <p:spPr>
                <a:xfrm rot="771428">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8" name="椭圆 37"/>
                <p:cNvSpPr/>
                <p:nvPr/>
              </p:nvSpPr>
              <p:spPr>
                <a:xfrm rot="3857142">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39" name="椭圆 38"/>
                <p:cNvSpPr/>
                <p:nvPr/>
              </p:nvSpPr>
              <p:spPr>
                <a:xfrm rot="4885714">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0" name="椭圆 39"/>
                <p:cNvSpPr/>
                <p:nvPr/>
              </p:nvSpPr>
              <p:spPr>
                <a:xfrm rot="5914286">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1" name="椭圆 40"/>
                <p:cNvSpPr/>
                <p:nvPr/>
              </p:nvSpPr>
              <p:spPr>
                <a:xfrm rot="694285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2" name="椭圆 41"/>
                <p:cNvSpPr/>
                <p:nvPr/>
              </p:nvSpPr>
              <p:spPr>
                <a:xfrm rot="10028571">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3" name="椭圆 42"/>
                <p:cNvSpPr/>
                <p:nvPr/>
              </p:nvSpPr>
              <p:spPr>
                <a:xfrm rot="11057142">
                  <a:off x="2613085" y="814147"/>
                  <a:ext cx="311576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sp>
              <p:nvSpPr>
                <p:cNvPr id="44" name="椭圆 43"/>
                <p:cNvSpPr/>
                <p:nvPr/>
              </p:nvSpPr>
              <p:spPr>
                <a:xfrm rot="15171427">
                  <a:off x="2618096" y="814143"/>
                  <a:ext cx="3105737" cy="4173518"/>
                </a:xfrm>
                <a:prstGeom prst="ellipse">
                  <a:avLst/>
                </a:prstGeom>
                <a:noFill/>
                <a:ln w="3175">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schemeClr val="lt1"/>
                    </a:solidFill>
                    <a:effectLst/>
                    <a:uLnTx/>
                    <a:uFillTx/>
                    <a:latin typeface="+mn-lt"/>
                    <a:ea typeface="+mn-ea"/>
                    <a:cs typeface="+mn-cs"/>
                  </a:endParaRPr>
                </a:p>
              </p:txBody>
            </p:sp>
          </p:grpSp>
        </p:grpSp>
      </p:grpSp>
    </p:spTree>
  </p:cSld>
  <p:clrMapOvr>
    <a:masterClrMapping/>
  </p:clrMapOvr>
  <p:transition spd="slow" advClick="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000000"/>
                                          </p:val>
                                        </p:tav>
                                        <p:tav tm="100000">
                                          <p:val>
                                            <p:strVal val="#ppt_w"/>
                                          </p:val>
                                        </p:tav>
                                      </p:tavLst>
                                    </p:anim>
                                    <p:anim calcmode="lin" valueType="num">
                                      <p:cBhvr>
                                        <p:cTn id="8" dur="500" fill="hold"/>
                                        <p:tgtEl>
                                          <p:spTgt spid="2"/>
                                        </p:tgtEl>
                                        <p:attrNameLst>
                                          <p:attrName>ppt_h</p:attrName>
                                        </p:attrNameLst>
                                      </p:cBhvr>
                                      <p:tavLst>
                                        <p:tav tm="0">
                                          <p:val>
                                            <p:fltVal val="0.000000"/>
                                          </p:val>
                                        </p:tav>
                                        <p:tav tm="100000">
                                          <p:val>
                                            <p:strVal val="#ppt_h"/>
                                          </p:val>
                                        </p:tav>
                                      </p:tavLst>
                                    </p:anim>
                                    <p:anim calcmode="lin" valueType="num">
                                      <p:cBhvr>
                                        <p:cTn id="9" dur="500" fill="hold"/>
                                        <p:tgtEl>
                                          <p:spTgt spid="2"/>
                                        </p:tgtEl>
                                        <p:attrNameLst>
                                          <p:attrName>style.rotation</p:attrName>
                                        </p:attrNameLst>
                                      </p:cBhvr>
                                      <p:tavLst>
                                        <p:tav tm="0">
                                          <p:val>
                                            <p:fltVal val="360.000000"/>
                                          </p:val>
                                        </p:tav>
                                        <p:tav tm="100000">
                                          <p:val>
                                            <p:fltVal val="0.000000"/>
                                          </p:val>
                                        </p:tav>
                                      </p:tavLst>
                                    </p:anim>
                                    <p:animEffect transition="in" filter="fade">
                                      <p:cBhvr>
                                        <p:cTn id="10" dur="500"/>
                                        <p:tgtEl>
                                          <p:spTgt spid="2"/>
                                        </p:tgtEl>
                                      </p:cBhvr>
                                    </p:animEffect>
                                  </p:childTnLst>
                                </p:cTn>
                              </p:par>
                              <p:par>
                                <p:cTn id="11" presetID="2" presetClass="entr" presetSubtype="2"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1+#ppt_w/2"/>
                                          </p:val>
                                        </p:tav>
                                        <p:tav tm="100000">
                                          <p:val>
                                            <p:strVal val="#ppt_x"/>
                                          </p:val>
                                        </p:tav>
                                      </p:tavLst>
                                    </p:anim>
                                    <p:anim calcmode="lin" valueType="num">
                                      <p:cBhvr additive="base">
                                        <p:cTn id="14"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ags/tag1.xml><?xml version="1.0" encoding="utf-8"?>
<p:tagLst xmlns:p="http://schemas.openxmlformats.org/presentationml/2006/main">
  <p:tag name="MH_TYPE" val="#NeiR#"/>
  <p:tag name="MH_NUMBER" val="5"/>
  <p:tag name="MH_CATEGORY" val="#LiuChBZh#"/>
  <p:tag name="MH_LAYOUT" val="TitleSubTitleDesc"/>
  <p:tag name="MH" val="20150820163548"/>
  <p:tag name="MH_LIBRARY" val="GRAPHIC"/>
</p:tagLst>
</file>

<file path=ppt/tags/tag2.xml><?xml version="1.0" encoding="utf-8"?>
<p:tagLst xmlns:p="http://schemas.openxmlformats.org/presentationml/2006/main">
  <p:tag name="KSO_WM_MEDIACOVER_FLAG" val="1"/>
  <p:tag name="KSO_WM_UNIT_MEDIACOVER_BTN_STATE" val="1"/>
</p:tagLst>
</file>

<file path=ppt/tags/tag3.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Theme">
  <a:themeElements>
    <a:clrScheme name="可变换-1">
      <a:dk1>
        <a:srgbClr val="000000"/>
      </a:dk1>
      <a:lt1>
        <a:srgbClr val="FFFFFF"/>
      </a:lt1>
      <a:dk2>
        <a:srgbClr val="44546A"/>
      </a:dk2>
      <a:lt2>
        <a:srgbClr val="E7E6E6"/>
      </a:lt2>
      <a:accent1>
        <a:srgbClr val="FFFFFF"/>
      </a:accent1>
      <a:accent2>
        <a:srgbClr val="FFFFFF"/>
      </a:accent2>
      <a:accent3>
        <a:srgbClr val="00ADEF"/>
      </a:accent3>
      <a:accent4>
        <a:srgbClr val="00ADEF"/>
      </a:accent4>
      <a:accent5>
        <a:srgbClr val="00ADEF"/>
      </a:accent5>
      <a:accent6>
        <a:srgbClr val="00ADEF"/>
      </a:accent6>
      <a:hlink>
        <a:srgbClr val="00ADEF"/>
      </a:hlink>
      <a:folHlink>
        <a:srgbClr val="00ADEF"/>
      </a:folHlink>
    </a:clrScheme>
    <a:fontScheme name="华文细黑英文">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Arial"/>
        <a:font script="Hebr" typeface="Arial"/>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12197</Words>
  <Application>WPS Presentation</Application>
  <PresentationFormat/>
  <Paragraphs>408</Paragraphs>
  <Slides>33</Slides>
  <Notes>22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33</vt:i4>
      </vt:variant>
    </vt:vector>
  </HeadingPairs>
  <TitlesOfParts>
    <vt:vector size="44" baseType="lpstr">
      <vt:lpstr>Arial</vt:lpstr>
      <vt:lpstr>SimSun</vt:lpstr>
      <vt:lpstr>Wingdings</vt:lpstr>
      <vt:lpstr>Lao UI</vt:lpstr>
      <vt:lpstr>Microsoft YaHei</vt:lpstr>
      <vt:lpstr>华文细黑</vt:lpstr>
      <vt:lpstr>Calibri</vt:lpstr>
      <vt:lpstr>Calibri Light</vt:lpstr>
      <vt:lpstr>Consolas</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flash</dc:title>
  <dc:creator>Penelope</dc:creator>
  <cp:lastModifiedBy>GrHalbgott</cp:lastModifiedBy>
  <cp:revision>193</cp:revision>
  <dcterms:created xsi:type="dcterms:W3CDTF">2014-09-01T14:19:00Z</dcterms:created>
  <dcterms:modified xsi:type="dcterms:W3CDTF">2022-05-18T23:15:18Z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1033-11.2.0.11130</vt:lpwstr>
  </property>
  <property fmtid="{D5CDD505-2E9C-101B-9397-08002B2CF9AE}" pid="3" name="ICV">
    <vt:lpwstr>BFFAF278060543828E5FB2C8DB17E4C1</vt:lpwstr>
  </property>
</Properties>
</file>